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71" r:id="rId2"/>
    <p:sldId id="272" r:id="rId3"/>
    <p:sldId id="281" r:id="rId4"/>
    <p:sldId id="296" r:id="rId5"/>
    <p:sldId id="298" r:id="rId6"/>
    <p:sldId id="301" r:id="rId7"/>
    <p:sldId id="302" r:id="rId8"/>
    <p:sldId id="303" r:id="rId9"/>
    <p:sldId id="304" r:id="rId10"/>
    <p:sldId id="314" r:id="rId11"/>
    <p:sldId id="308" r:id="rId12"/>
    <p:sldId id="310" r:id="rId13"/>
    <p:sldId id="309" r:id="rId14"/>
    <p:sldId id="311" r:id="rId15"/>
    <p:sldId id="312" r:id="rId16"/>
    <p:sldId id="313" r:id="rId17"/>
    <p:sldId id="265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8EA0"/>
    <a:srgbClr val="6C899B"/>
    <a:srgbClr val="F3F9FB"/>
    <a:srgbClr val="F9FCFD"/>
    <a:srgbClr val="23B0C3"/>
    <a:srgbClr val="146772"/>
    <a:srgbClr val="95E2EC"/>
    <a:srgbClr val="D0C6E9"/>
    <a:srgbClr val="FAD6DD"/>
    <a:srgbClr val="FFF9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1032" y="11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246CF-372A-4D3B-8E3A-C9BABED26AD8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947134-3A95-4DFF-97AF-B527124DF2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203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47134-3A95-4DFF-97AF-B527124DF24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335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/>
          <p:nvPr/>
        </p:nvSpPr>
        <p:spPr>
          <a:xfrm>
            <a:off x="391330" y="505568"/>
            <a:ext cx="71545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150" dirty="0">
                <a:solidFill>
                  <a:schemeClr val="bg1"/>
                </a:solidFill>
              </a:rPr>
              <a:t>Unity Game Engine</a:t>
            </a:r>
            <a:r>
              <a:rPr lang="ko-KR" altLang="en-US" sz="4800" spc="-150" dirty="0">
                <a:solidFill>
                  <a:schemeClr val="bg1"/>
                </a:solidFill>
              </a:rPr>
              <a:t>을 활용한</a:t>
            </a:r>
            <a:endParaRPr lang="en-US" altLang="ko-KR" sz="4800" spc="-150" dirty="0">
              <a:solidFill>
                <a:schemeClr val="bg1"/>
              </a:solidFill>
            </a:endParaRPr>
          </a:p>
          <a:p>
            <a:r>
              <a:rPr lang="ko-KR" altLang="en-US" sz="4800" spc="-150" dirty="0">
                <a:solidFill>
                  <a:schemeClr val="bg1"/>
                </a:solidFill>
              </a:rPr>
              <a:t>육성 시뮬레이션 게임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EB93D-E860-DD72-63D2-BA2ACD126D65}"/>
              </a:ext>
            </a:extLst>
          </p:cNvPr>
          <p:cNvSpPr txBox="1"/>
          <p:nvPr/>
        </p:nvSpPr>
        <p:spPr>
          <a:xfrm>
            <a:off x="513347" y="2903620"/>
            <a:ext cx="23006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</a:rPr>
              <a:t>캡스톤</a:t>
            </a:r>
            <a:r>
              <a:rPr lang="ko-KR" altLang="en-US" sz="1400" dirty="0">
                <a:solidFill>
                  <a:schemeClr val="bg1"/>
                </a:solidFill>
              </a:rPr>
              <a:t> 디자인</a:t>
            </a:r>
            <a:r>
              <a:rPr lang="en-US" altLang="ko-KR" sz="1400" dirty="0">
                <a:solidFill>
                  <a:schemeClr val="bg1"/>
                </a:solidFill>
              </a:rPr>
              <a:t>(2) </a:t>
            </a:r>
            <a:r>
              <a:rPr lang="ko-KR" altLang="en-US" sz="1400" dirty="0">
                <a:solidFill>
                  <a:schemeClr val="bg1"/>
                </a:solidFill>
              </a:rPr>
              <a:t>최종 발표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62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714"/>
    </mc:Choice>
    <mc:Fallback xmlns="">
      <p:transition spd="slow" advTm="3271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DF289-A655-E802-BE7C-14B5D3EC9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D2E75CC-46D3-ADC5-9BCC-9C9722D4DEC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9099D89-F326-D1D5-FE26-5BFABBD027B4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5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C11D44-7509-88D9-E236-90E858DB93F2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실행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75812CD-BCE4-7B0E-15A7-95EDFF2E4114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AD4CC481-8F77-9531-988F-2E5330F74B37}"/>
              </a:ext>
            </a:extLst>
          </p:cNvPr>
          <p:cNvSpPr/>
          <p:nvPr/>
        </p:nvSpPr>
        <p:spPr>
          <a:xfrm>
            <a:off x="825479" y="1307847"/>
            <a:ext cx="10697797" cy="3171785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EE4F93-4E86-97CC-6057-E03A64E163CA}"/>
              </a:ext>
            </a:extLst>
          </p:cNvPr>
          <p:cNvSpPr txBox="1"/>
          <p:nvPr/>
        </p:nvSpPr>
        <p:spPr>
          <a:xfrm>
            <a:off x="3519964" y="5743094"/>
            <a:ext cx="4967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시연 영상</a:t>
            </a:r>
            <a:endParaRPr lang="en-US" altLang="ko-KR" sz="2000" dirty="0"/>
          </a:p>
        </p:txBody>
      </p:sp>
      <p:pic>
        <p:nvPicPr>
          <p:cNvPr id="8" name="화면 녹화 2">
            <a:hlinkClick r:id="" action="ppaction://media"/>
            <a:extLst>
              <a:ext uri="{FF2B5EF4-FFF2-40B4-BE49-F238E27FC236}">
                <a16:creationId xmlns:a16="http://schemas.microsoft.com/office/drawing/2014/main" id="{AE96B532-3C4F-A70B-2462-5B960AED84C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209.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86354" y="1287923"/>
            <a:ext cx="6853382" cy="321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9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3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2E630-71CF-B95C-100A-DFC69518B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0C7EBB6-DDA1-8519-C2E7-A37076D2AE37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CFA4001-7F49-BA95-6915-FF806DCF7A90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5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215C97-7097-6951-A7DE-0C92080C52E4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실행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B18AA2-8E70-9E3D-4750-1EC113D88F68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7CAF0D76-890D-A9AC-902C-4FF42313AD82}"/>
              </a:ext>
            </a:extLst>
          </p:cNvPr>
          <p:cNvSpPr/>
          <p:nvPr/>
        </p:nvSpPr>
        <p:spPr>
          <a:xfrm>
            <a:off x="825479" y="1307847"/>
            <a:ext cx="10697797" cy="3171785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38870D-4502-CE20-14A6-29A4DB3DDEEA}"/>
              </a:ext>
            </a:extLst>
          </p:cNvPr>
          <p:cNvSpPr txBox="1"/>
          <p:nvPr/>
        </p:nvSpPr>
        <p:spPr>
          <a:xfrm>
            <a:off x="3556910" y="5749391"/>
            <a:ext cx="4967690" cy="404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Test-Driven Development</a:t>
            </a:r>
            <a:endParaRPr lang="ko-KR" altLang="en-US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029E0E-D5FB-F1BE-49A6-41468F82D6A0}"/>
              </a:ext>
            </a:extLst>
          </p:cNvPr>
          <p:cNvSpPr txBox="1"/>
          <p:nvPr/>
        </p:nvSpPr>
        <p:spPr>
          <a:xfrm>
            <a:off x="6174377" y="1710590"/>
            <a:ext cx="4761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Unity</a:t>
            </a:r>
            <a:r>
              <a:rPr lang="ko-KR" altLang="en-US" sz="2000" dirty="0"/>
              <a:t>의 </a:t>
            </a:r>
            <a:r>
              <a:rPr lang="en-US" altLang="ko-KR" sz="2000" dirty="0"/>
              <a:t>Unity Test Framework</a:t>
            </a:r>
            <a:r>
              <a:rPr lang="ko-KR" altLang="en-US" sz="2000" dirty="0"/>
              <a:t>를 활용한 내부 시스템의 테스트</a:t>
            </a:r>
          </a:p>
        </p:txBody>
      </p:sp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D1121D7-0C22-6886-EEDC-A4B8A6FE8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381" y="1007407"/>
            <a:ext cx="3915563" cy="37014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62FA1B-34F9-07D4-B638-B55BD4FDFE63}"/>
              </a:ext>
            </a:extLst>
          </p:cNvPr>
          <p:cNvSpPr txBox="1"/>
          <p:nvPr/>
        </p:nvSpPr>
        <p:spPr>
          <a:xfrm>
            <a:off x="6193371" y="3320535"/>
            <a:ext cx="47614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</a:t>
            </a:r>
            <a:r>
              <a:rPr lang="ko-KR" altLang="en-US" sz="2000" dirty="0"/>
              <a:t> 크게 두가지 파트의 테스팅</a:t>
            </a:r>
            <a:r>
              <a:rPr lang="en-US" altLang="ko-KR" sz="2000" dirty="0"/>
              <a:t>: </a:t>
            </a:r>
            <a:r>
              <a:rPr lang="en-US" altLang="ko-KR" sz="2000" dirty="0" err="1"/>
              <a:t>UserController</a:t>
            </a:r>
            <a:r>
              <a:rPr lang="ko-KR" altLang="en-US" sz="2000" dirty="0"/>
              <a:t>의 </a:t>
            </a:r>
            <a:r>
              <a:rPr lang="en-US" altLang="ko-KR" sz="2000" dirty="0" err="1"/>
              <a:t>StaminaCalc</a:t>
            </a:r>
            <a:r>
              <a:rPr lang="en-US" altLang="ko-KR" sz="2000" dirty="0"/>
              <a:t>, Event </a:t>
            </a:r>
            <a:r>
              <a:rPr lang="ko-KR" altLang="en-US" sz="2000" dirty="0"/>
              <a:t>시스템의 </a:t>
            </a:r>
            <a:r>
              <a:rPr lang="en-US" altLang="ko-KR" sz="2000" dirty="0" err="1"/>
              <a:t>GetKarma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6034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88BC1-1B11-A944-0115-84D809E6D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659E076-EF46-8CC8-4F0E-DED8BD8A530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FE89F98-21EF-0C4B-6651-65BF712691B2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5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B82EAF-156F-92B7-C6D7-82347790A670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실행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83B3A07-74E2-48F2-C208-222C3FD66F3F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20BCA72D-12A9-BD8B-C173-B1D16C336F73}"/>
              </a:ext>
            </a:extLst>
          </p:cNvPr>
          <p:cNvSpPr/>
          <p:nvPr/>
        </p:nvSpPr>
        <p:spPr>
          <a:xfrm>
            <a:off x="825479" y="1307847"/>
            <a:ext cx="10697797" cy="3171785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EF2B14-4A71-B4C8-7D2B-1D282C39ADC0}"/>
              </a:ext>
            </a:extLst>
          </p:cNvPr>
          <p:cNvSpPr txBox="1"/>
          <p:nvPr/>
        </p:nvSpPr>
        <p:spPr>
          <a:xfrm>
            <a:off x="3556910" y="5749391"/>
            <a:ext cx="4967690" cy="404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/>
              <a:t>StaminaCalc</a:t>
            </a:r>
            <a:r>
              <a:rPr lang="en-US" altLang="ko-KR" sz="2000" dirty="0"/>
              <a:t> Test</a:t>
            </a:r>
            <a:endParaRPr lang="ko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E01FA8-2D21-59CF-9351-5EF57E8A58B7}"/>
              </a:ext>
            </a:extLst>
          </p:cNvPr>
          <p:cNvSpPr txBox="1"/>
          <p:nvPr/>
        </p:nvSpPr>
        <p:spPr>
          <a:xfrm>
            <a:off x="4506278" y="1755509"/>
            <a:ext cx="6617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NewGame</a:t>
            </a:r>
            <a:r>
              <a:rPr lang="en-US" altLang="ko-KR" sz="2000" dirty="0"/>
              <a:t>(</a:t>
            </a:r>
            <a:r>
              <a:rPr lang="ko-KR" altLang="en-US" sz="2000" dirty="0"/>
              <a:t>새로운 </a:t>
            </a:r>
            <a:r>
              <a:rPr lang="en-US" altLang="ko-KR" sz="2000" dirty="0" err="1"/>
              <a:t>UserData</a:t>
            </a:r>
            <a:r>
              <a:rPr lang="ko-KR" altLang="en-US" sz="2000" dirty="0"/>
              <a:t>의 생성</a:t>
            </a:r>
            <a:r>
              <a:rPr lang="en-US" altLang="ko-KR" sz="2000" dirty="0"/>
              <a:t>), </a:t>
            </a:r>
            <a:r>
              <a:rPr lang="en-US" altLang="ko-KR" sz="2000" dirty="0" err="1"/>
              <a:t>SaveGame</a:t>
            </a:r>
            <a:r>
              <a:rPr lang="en-US" altLang="ko-KR" sz="2000" dirty="0"/>
              <a:t>(</a:t>
            </a:r>
            <a:r>
              <a:rPr lang="en-US" altLang="ko-KR" sz="2000" dirty="0" err="1"/>
              <a:t>UserData</a:t>
            </a:r>
            <a:r>
              <a:rPr lang="ko-KR" altLang="en-US" sz="2000" dirty="0"/>
              <a:t>를 </a:t>
            </a:r>
            <a:r>
              <a:rPr lang="en-US" altLang="ko-KR" sz="2000" dirty="0" err="1"/>
              <a:t>PersistentDataPath</a:t>
            </a:r>
            <a:r>
              <a:rPr lang="ko-KR" altLang="en-US" sz="2000" dirty="0"/>
              <a:t>에 저장</a:t>
            </a:r>
            <a:r>
              <a:rPr lang="en-US" altLang="ko-KR" sz="2000" dirty="0"/>
              <a:t>)</a:t>
            </a:r>
            <a:r>
              <a:rPr lang="ko-KR" altLang="en-US" sz="2000" dirty="0"/>
              <a:t> 기능의 테스트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C1E1A8-42C8-F8BE-9D3F-DE0574F6C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52" y="2163751"/>
            <a:ext cx="3211751" cy="1991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723607-733F-6399-54B4-390F048FEC56}"/>
              </a:ext>
            </a:extLst>
          </p:cNvPr>
          <p:cNvSpPr txBox="1"/>
          <p:nvPr/>
        </p:nvSpPr>
        <p:spPr>
          <a:xfrm>
            <a:off x="4374803" y="3632854"/>
            <a:ext cx="6617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UserData</a:t>
            </a:r>
            <a:r>
              <a:rPr lang="en-US" altLang="ko-KR" sz="2000" dirty="0"/>
              <a:t> </a:t>
            </a:r>
            <a:r>
              <a:rPr lang="ko-KR" altLang="en-US" sz="2000" dirty="0"/>
              <a:t>내의 </a:t>
            </a:r>
            <a:r>
              <a:rPr lang="en-US" altLang="ko-KR" sz="2000" dirty="0" err="1"/>
              <a:t>StatValue</a:t>
            </a:r>
            <a:r>
              <a:rPr lang="ko-KR" altLang="en-US" sz="2000" dirty="0"/>
              <a:t>들의 증감 기능의 테스트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722A251-7ED4-B933-959C-720ED6B8B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70" y="3728554"/>
            <a:ext cx="1452810" cy="19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75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FBBF5-1CB3-1A4E-6849-AC80C2FD0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3D09FB4-CEEF-D508-8BAA-03F3E5FC3FF3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EA3F324-F2AD-E741-7A8E-6818969D62E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5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64F3B5-EB8B-2C2A-A51C-CC926EF2B54B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실행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0E0CC1-AF3A-8205-F194-5F2DEB5A48A0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38BA21D2-DFF9-BE9B-77D1-EAFE5A03783E}"/>
              </a:ext>
            </a:extLst>
          </p:cNvPr>
          <p:cNvSpPr/>
          <p:nvPr/>
        </p:nvSpPr>
        <p:spPr>
          <a:xfrm>
            <a:off x="825479" y="1307847"/>
            <a:ext cx="10697797" cy="3171785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80973B-E98F-3C31-781C-810A389270AA}"/>
              </a:ext>
            </a:extLst>
          </p:cNvPr>
          <p:cNvSpPr txBox="1"/>
          <p:nvPr/>
        </p:nvSpPr>
        <p:spPr>
          <a:xfrm>
            <a:off x="3519964" y="5743094"/>
            <a:ext cx="4967690" cy="404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/>
              <a:t>StaminaCalc</a:t>
            </a:r>
            <a:r>
              <a:rPr lang="en-US" altLang="ko-KR" sz="2000" dirty="0"/>
              <a:t> Test</a:t>
            </a:r>
            <a:endParaRPr lang="ko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CE2936-5E8D-0220-B4C1-8D5FD719A585}"/>
              </a:ext>
            </a:extLst>
          </p:cNvPr>
          <p:cNvSpPr txBox="1"/>
          <p:nvPr/>
        </p:nvSpPr>
        <p:spPr>
          <a:xfrm>
            <a:off x="4397544" y="1114552"/>
            <a:ext cx="6617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Training</a:t>
            </a:r>
            <a:r>
              <a:rPr lang="ko-KR" altLang="en-US" sz="2000" dirty="0"/>
              <a:t> 시 </a:t>
            </a:r>
            <a:r>
              <a:rPr lang="en-US" altLang="ko-KR" sz="2000" dirty="0" err="1"/>
              <a:t>staStat</a:t>
            </a:r>
            <a:r>
              <a:rPr lang="ko-KR" altLang="en-US" sz="2000" dirty="0"/>
              <a:t>을 반영하여 각</a:t>
            </a:r>
            <a:r>
              <a:rPr lang="en-US" altLang="ko-KR" sz="2000" dirty="0"/>
              <a:t> stat</a:t>
            </a:r>
            <a:r>
              <a:rPr lang="ko-KR" altLang="en-US" sz="2000" dirty="0"/>
              <a:t>들의 증감폭을 결정</a:t>
            </a:r>
            <a:r>
              <a:rPr lang="en-US" altLang="ko-KR" sz="2000" dirty="0"/>
              <a:t>. </a:t>
            </a:r>
            <a:r>
              <a:rPr lang="ko-KR" altLang="en-US" sz="2000" dirty="0"/>
              <a:t>해당 증감폭을 계산하는 함수 </a:t>
            </a:r>
            <a:r>
              <a:rPr lang="en-US" altLang="ko-KR" sz="2000" dirty="0" err="1"/>
              <a:t>StaminaCalc</a:t>
            </a:r>
            <a:r>
              <a:rPr lang="ko-KR" altLang="en-US" sz="2000" dirty="0"/>
              <a:t>의 테스트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6CAF7D1-C395-9A33-FB5A-B75559B83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374" y="3768948"/>
            <a:ext cx="2146685" cy="1991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AF76FA-23B1-2A50-7C9A-CDA32F5C41B9}"/>
              </a:ext>
            </a:extLst>
          </p:cNvPr>
          <p:cNvSpPr txBox="1"/>
          <p:nvPr/>
        </p:nvSpPr>
        <p:spPr>
          <a:xfrm>
            <a:off x="4410749" y="1737711"/>
            <a:ext cx="66174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계산법에 따른 </a:t>
            </a:r>
            <a:r>
              <a:rPr lang="en-US" altLang="ko-KR" sz="2000" dirty="0"/>
              <a:t>2</a:t>
            </a:r>
            <a:r>
              <a:rPr lang="ko-KR" altLang="en-US" sz="2000" dirty="0"/>
              <a:t>가지 케이스</a:t>
            </a:r>
            <a:r>
              <a:rPr lang="en-US" altLang="ko-KR" sz="2000" dirty="0"/>
              <a:t>: </a:t>
            </a:r>
          </a:p>
          <a:p>
            <a:pPr marL="800100" lvl="1" indent="-342900">
              <a:buFontTx/>
              <a:buChar char="-"/>
            </a:pPr>
            <a:r>
              <a:rPr lang="en-US" altLang="ko-KR" sz="2000" dirty="0" err="1"/>
              <a:t>staStat</a:t>
            </a:r>
            <a:r>
              <a:rPr lang="ko-KR" altLang="en-US" sz="2000" dirty="0"/>
              <a:t>이 </a:t>
            </a:r>
            <a:r>
              <a:rPr lang="en-US" altLang="ko-KR" sz="2000" dirty="0" err="1"/>
              <a:t>refStaStat</a:t>
            </a:r>
            <a:r>
              <a:rPr lang="en-US" altLang="ko-KR" sz="2000" dirty="0"/>
              <a:t>(</a:t>
            </a:r>
            <a:r>
              <a:rPr lang="ko-KR" altLang="en-US" sz="2000" dirty="0"/>
              <a:t>기준 값</a:t>
            </a:r>
            <a:r>
              <a:rPr lang="en-US" altLang="ko-KR" sz="2000" dirty="0"/>
              <a:t>)</a:t>
            </a:r>
            <a:r>
              <a:rPr lang="ko-KR" altLang="en-US" sz="2000" dirty="0"/>
              <a:t>이하 일 때 </a:t>
            </a:r>
            <a:r>
              <a:rPr lang="en-US" altLang="ko-KR" sz="2000" dirty="0"/>
              <a:t> </a:t>
            </a:r>
            <a:r>
              <a:rPr lang="ko-KR" altLang="en-US" sz="2000" dirty="0"/>
              <a:t>적용되는 계산법의 테스트</a:t>
            </a:r>
            <a:r>
              <a:rPr lang="en-US" altLang="ko-KR" sz="2000" dirty="0"/>
              <a:t>, </a:t>
            </a:r>
          </a:p>
          <a:p>
            <a:pPr marL="800100" lvl="1" indent="-342900">
              <a:buFontTx/>
              <a:buChar char="-"/>
            </a:pPr>
            <a:r>
              <a:rPr lang="en-US" altLang="ko-KR" sz="2000" dirty="0" err="1"/>
              <a:t>staStat</a:t>
            </a:r>
            <a:r>
              <a:rPr lang="ko-KR" altLang="en-US" sz="2000" dirty="0"/>
              <a:t>이 </a:t>
            </a:r>
            <a:r>
              <a:rPr lang="en-US" altLang="ko-KR" sz="2000" dirty="0" err="1"/>
              <a:t>refStatStat</a:t>
            </a:r>
            <a:r>
              <a:rPr lang="en-US" altLang="ko-KR" sz="2000" dirty="0"/>
              <a:t> </a:t>
            </a:r>
            <a:r>
              <a:rPr lang="ko-KR" altLang="en-US" sz="2000" dirty="0"/>
              <a:t>초과 일 때 적용되는 계산법의 테스트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08225B6-5BA4-1833-DBBA-4535BD68D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24" y="2135603"/>
            <a:ext cx="3205385" cy="5200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A87E431-4936-B99C-C9BB-E30DBDF746DD}"/>
              </a:ext>
            </a:extLst>
          </p:cNvPr>
          <p:cNvSpPr txBox="1"/>
          <p:nvPr/>
        </p:nvSpPr>
        <p:spPr>
          <a:xfrm>
            <a:off x="1283329" y="4118635"/>
            <a:ext cx="26827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</a:t>
            </a:r>
            <a:r>
              <a:rPr lang="ko-KR" altLang="en-US" sz="2000" dirty="0"/>
              <a:t> 추가 사항으로 </a:t>
            </a:r>
            <a:r>
              <a:rPr lang="en-US" altLang="ko-KR" sz="2000" dirty="0" err="1"/>
              <a:t>staStat</a:t>
            </a:r>
            <a:r>
              <a:rPr lang="ko-KR" altLang="en-US" sz="2000" dirty="0"/>
              <a:t>이 정확히 </a:t>
            </a:r>
            <a:r>
              <a:rPr lang="en-US" altLang="ko-KR" sz="2000" dirty="0" err="1"/>
              <a:t>refStaStat</a:t>
            </a:r>
            <a:r>
              <a:rPr lang="ko-KR" altLang="en-US" sz="2000" dirty="0"/>
              <a:t>일 때도 의도대로 작동하는지 테스트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F687B1-8B0F-562C-7F68-09573BDA98F0}"/>
              </a:ext>
            </a:extLst>
          </p:cNvPr>
          <p:cNvSpPr txBox="1"/>
          <p:nvPr/>
        </p:nvSpPr>
        <p:spPr>
          <a:xfrm>
            <a:off x="4423954" y="3199606"/>
            <a:ext cx="66174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staminaCalc</a:t>
            </a:r>
            <a:r>
              <a:rPr lang="ko-KR" altLang="en-US" sz="2000" dirty="0"/>
              <a:t>를 활용해 </a:t>
            </a:r>
            <a:r>
              <a:rPr lang="en-US" altLang="ko-KR" sz="2000" dirty="0"/>
              <a:t>stat</a:t>
            </a:r>
            <a:r>
              <a:rPr lang="ko-KR" altLang="en-US" sz="2000" dirty="0"/>
              <a:t>들을 조정하는 것은 </a:t>
            </a:r>
            <a:r>
              <a:rPr lang="en-US" altLang="ko-KR" sz="2000" dirty="0"/>
              <a:t>Training</a:t>
            </a:r>
            <a:r>
              <a:rPr lang="ko-KR" altLang="en-US" sz="2000" dirty="0"/>
              <a:t>의 케이스에서만 사용되도록 설계</a:t>
            </a:r>
            <a:r>
              <a:rPr lang="en-US" altLang="ko-KR" sz="2000" dirty="0"/>
              <a:t>, encapsulation</a:t>
            </a:r>
            <a:r>
              <a:rPr lang="ko-KR" altLang="en-US" sz="2000" dirty="0"/>
              <a:t>을 위해 증가시킬 </a:t>
            </a:r>
            <a:r>
              <a:rPr lang="en-US" altLang="ko-KR" sz="2000" dirty="0" err="1"/>
              <a:t>statType</a:t>
            </a:r>
            <a:r>
              <a:rPr lang="ko-KR" altLang="en-US" sz="2000" dirty="0"/>
              <a:t>만을 전달하면 미리 정해진 값을 </a:t>
            </a:r>
            <a:r>
              <a:rPr lang="en-US" altLang="ko-KR" sz="2000" dirty="0" err="1"/>
              <a:t>staminaCalc</a:t>
            </a:r>
            <a:r>
              <a:rPr lang="ko-KR" altLang="en-US" sz="2000" dirty="0"/>
              <a:t>에 넣어 증가를 작동시키는 </a:t>
            </a:r>
            <a:r>
              <a:rPr lang="en-US" altLang="ko-KR" sz="2000" dirty="0" err="1"/>
              <a:t>StaminaCalcChangeStat</a:t>
            </a:r>
            <a:r>
              <a:rPr lang="en-US" altLang="ko-KR" sz="2000" dirty="0"/>
              <a:t> </a:t>
            </a:r>
            <a:r>
              <a:rPr lang="ko-KR" altLang="en-US" sz="2000" dirty="0"/>
              <a:t>함수의 테스트</a:t>
            </a:r>
          </a:p>
        </p:txBody>
      </p:sp>
    </p:spTree>
    <p:extLst>
      <p:ext uri="{BB962C8B-B14F-4D97-AF65-F5344CB8AC3E}">
        <p14:creationId xmlns:p14="http://schemas.microsoft.com/office/powerpoint/2010/main" val="1621776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FB213-B237-0754-D278-CB63A1D26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B7DECC5-8F92-C87D-257A-70FD440EDC4F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B3E16BF-D9E6-59EA-3D57-46AE7BA85593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5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012F0E-7B92-838C-13B9-6ED322B16487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실행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2205251-9F65-3DAE-C724-372E785F1595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85F73AA3-E8AE-68F7-7F53-E69AF6430189}"/>
              </a:ext>
            </a:extLst>
          </p:cNvPr>
          <p:cNvSpPr/>
          <p:nvPr/>
        </p:nvSpPr>
        <p:spPr>
          <a:xfrm>
            <a:off x="825479" y="1307847"/>
            <a:ext cx="10697797" cy="3171785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CCAFC7-2FEE-124F-CAF1-11F0153BC501}"/>
              </a:ext>
            </a:extLst>
          </p:cNvPr>
          <p:cNvSpPr txBox="1"/>
          <p:nvPr/>
        </p:nvSpPr>
        <p:spPr>
          <a:xfrm>
            <a:off x="3519964" y="5743094"/>
            <a:ext cx="4967690" cy="404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/>
              <a:t>GetKarma</a:t>
            </a:r>
            <a:r>
              <a:rPr lang="en-US" altLang="ko-KR" sz="2000" dirty="0"/>
              <a:t> Test</a:t>
            </a:r>
            <a:endParaRPr lang="ko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0D8969-12E6-0221-24C4-CACD0DD4CD93}"/>
              </a:ext>
            </a:extLst>
          </p:cNvPr>
          <p:cNvSpPr txBox="1"/>
          <p:nvPr/>
        </p:nvSpPr>
        <p:spPr>
          <a:xfrm>
            <a:off x="4410752" y="1242994"/>
            <a:ext cx="6617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성공확률을 인자로 전달하면 해당 확률에 따라 </a:t>
            </a:r>
            <a:r>
              <a:rPr lang="en-US" altLang="ko-KR" sz="2000" dirty="0"/>
              <a:t>True, False </a:t>
            </a:r>
            <a:r>
              <a:rPr lang="ko-KR" altLang="en-US" sz="2000" dirty="0"/>
              <a:t>값을 반납하는 </a:t>
            </a:r>
            <a:r>
              <a:rPr lang="en-US" altLang="ko-KR" sz="2000" dirty="0" err="1"/>
              <a:t>GameFunction</a:t>
            </a:r>
            <a:r>
              <a:rPr lang="ko-KR" altLang="en-US" sz="2000" dirty="0"/>
              <a:t>의 </a:t>
            </a:r>
            <a:r>
              <a:rPr lang="en-US" altLang="ko-KR" sz="2000" dirty="0" err="1"/>
              <a:t>IsSuccessful</a:t>
            </a:r>
            <a:r>
              <a:rPr lang="en-US" altLang="ko-KR" sz="2000" dirty="0"/>
              <a:t> </a:t>
            </a:r>
            <a:r>
              <a:rPr lang="ko-KR" altLang="en-US" sz="2000" dirty="0"/>
              <a:t>함수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725D03-B858-1751-75B3-7C8152F566BB}"/>
              </a:ext>
            </a:extLst>
          </p:cNvPr>
          <p:cNvSpPr txBox="1"/>
          <p:nvPr/>
        </p:nvSpPr>
        <p:spPr>
          <a:xfrm>
            <a:off x="4410750" y="1925559"/>
            <a:ext cx="66174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/>
              <a:t>상황에 따른 </a:t>
            </a:r>
            <a:r>
              <a:rPr lang="en-US" altLang="ko-KR" sz="2000" dirty="0"/>
              <a:t>3</a:t>
            </a:r>
            <a:r>
              <a:rPr lang="ko-KR" altLang="en-US" sz="2000" dirty="0"/>
              <a:t>가지 케이스</a:t>
            </a:r>
            <a:r>
              <a:rPr lang="en-US" altLang="ko-KR" sz="2000" dirty="0"/>
              <a:t>: </a:t>
            </a:r>
          </a:p>
          <a:p>
            <a:pPr marL="800100" lvl="1" indent="-342900">
              <a:buFontTx/>
              <a:buChar char="-"/>
            </a:pPr>
            <a:r>
              <a:rPr lang="en-US" altLang="ko-KR" sz="2000" dirty="0"/>
              <a:t>0</a:t>
            </a:r>
            <a:r>
              <a:rPr lang="ko-KR" altLang="en-US" sz="2000" dirty="0"/>
              <a:t>의 확률을 전달할 시 무조건 실패하는지</a:t>
            </a:r>
            <a:endParaRPr lang="en-US" altLang="ko-KR" sz="2000" dirty="0"/>
          </a:p>
          <a:p>
            <a:pPr marL="800100" lvl="1" indent="-342900">
              <a:buFontTx/>
              <a:buChar char="-"/>
            </a:pPr>
            <a:r>
              <a:rPr lang="en-US" altLang="ko-KR" sz="2000" dirty="0"/>
              <a:t>100</a:t>
            </a:r>
            <a:r>
              <a:rPr lang="ko-KR" altLang="en-US" sz="2000" dirty="0"/>
              <a:t>의 확률을 전달할 시 무조건 성공하는지</a:t>
            </a:r>
            <a:endParaRPr lang="en-US" altLang="ko-KR" sz="2000" dirty="0"/>
          </a:p>
          <a:p>
            <a:pPr marL="800100" lvl="1" indent="-342900">
              <a:buFontTx/>
              <a:buChar char="-"/>
            </a:pPr>
            <a:r>
              <a:rPr lang="en-US" altLang="ko-KR" sz="2000" dirty="0"/>
              <a:t>50</a:t>
            </a:r>
            <a:r>
              <a:rPr lang="ko-KR" altLang="en-US" sz="2000" dirty="0"/>
              <a:t>프로의 확률을 전달할 시 그 정도의 </a:t>
            </a:r>
            <a:r>
              <a:rPr lang="en-US" altLang="ko-KR" sz="2000" dirty="0"/>
              <a:t>True False </a:t>
            </a:r>
            <a:r>
              <a:rPr lang="ko-KR" altLang="en-US" sz="2000" dirty="0"/>
              <a:t>비율의 성공률이 나오는지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883EDF-EF8E-556C-2D3A-1F355614596E}"/>
              </a:ext>
            </a:extLst>
          </p:cNvPr>
          <p:cNvSpPr txBox="1"/>
          <p:nvPr/>
        </p:nvSpPr>
        <p:spPr>
          <a:xfrm>
            <a:off x="4410750" y="3668576"/>
            <a:ext cx="6617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- 50</a:t>
            </a:r>
            <a:r>
              <a:rPr lang="ko-KR" altLang="en-US" sz="2000" dirty="0"/>
              <a:t>프로의 확률 </a:t>
            </a:r>
            <a:r>
              <a:rPr lang="en-US" altLang="ko-KR" sz="2000" dirty="0"/>
              <a:t>Test: 1000</a:t>
            </a:r>
            <a:r>
              <a:rPr lang="ko-KR" altLang="en-US" sz="2000" dirty="0"/>
              <a:t>번의 </a:t>
            </a:r>
            <a:r>
              <a:rPr lang="en-US" altLang="ko-KR" sz="2000" dirty="0"/>
              <a:t>iteration</a:t>
            </a:r>
            <a:r>
              <a:rPr lang="ko-KR" altLang="en-US" sz="2000" dirty="0"/>
              <a:t>을 통해 확인</a:t>
            </a:r>
            <a:r>
              <a:rPr lang="en-US" altLang="ko-KR" sz="2000" dirty="0"/>
              <a:t>: 49.6%</a:t>
            </a:r>
            <a:r>
              <a:rPr lang="ko-KR" altLang="en-US" sz="2000" dirty="0"/>
              <a:t>의 성공률로 </a:t>
            </a:r>
            <a:r>
              <a:rPr lang="en-US" altLang="ko-KR" sz="2000" dirty="0"/>
              <a:t>+- 5%</a:t>
            </a:r>
            <a:r>
              <a:rPr lang="ko-KR" altLang="en-US" sz="2000" dirty="0"/>
              <a:t>이내</a:t>
            </a:r>
            <a:r>
              <a:rPr lang="en-US" altLang="ko-KR" sz="2000" dirty="0"/>
              <a:t> </a:t>
            </a:r>
            <a:endParaRPr lang="ko-KR" altLang="en-US" sz="2000" dirty="0"/>
          </a:p>
        </p:txBody>
      </p:sp>
      <p:pic>
        <p:nvPicPr>
          <p:cNvPr id="7" name="그림 6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1F33C93E-72B1-8863-4EA1-29C6E8E58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06" y="2170791"/>
            <a:ext cx="3057952" cy="495369"/>
          </a:xfrm>
          <a:prstGeom prst="rect">
            <a:avLst/>
          </a:prstGeom>
        </p:spPr>
      </p:pic>
      <p:pic>
        <p:nvPicPr>
          <p:cNvPr id="10" name="그림 9" descr="텍스트, 폰트, 디자인이(가) 표시된 사진&#10;&#10;자동 생성된 설명">
            <a:extLst>
              <a:ext uri="{FF2B5EF4-FFF2-40B4-BE49-F238E27FC236}">
                <a16:creationId xmlns:a16="http://schemas.microsoft.com/office/drawing/2014/main" id="{741759C6-708B-65C4-688E-E9E23CD02B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06" y="3297051"/>
            <a:ext cx="1314633" cy="11431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E73947B-E709-C25B-16C2-8DD381F038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156" y="3785562"/>
            <a:ext cx="1619476" cy="2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331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3E119-A0AE-5213-9EB3-ED864C446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9A31E28-09BB-7D7C-5E7A-419C0276FDE9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D04F64-CB1F-3156-52A1-4E662AB7B6E9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5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D29AD9-C405-8F3E-9404-E5E94537AE82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실행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27F90B3-8974-1407-80FE-2DE37668CF47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2BD51F33-3EAA-4C22-AE94-46413C370073}"/>
              </a:ext>
            </a:extLst>
          </p:cNvPr>
          <p:cNvSpPr/>
          <p:nvPr/>
        </p:nvSpPr>
        <p:spPr>
          <a:xfrm>
            <a:off x="825479" y="1307847"/>
            <a:ext cx="10697797" cy="3171785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339787-BCE9-E429-5DB9-381F6D10C6D5}"/>
              </a:ext>
            </a:extLst>
          </p:cNvPr>
          <p:cNvSpPr txBox="1"/>
          <p:nvPr/>
        </p:nvSpPr>
        <p:spPr>
          <a:xfrm>
            <a:off x="3519964" y="5743094"/>
            <a:ext cx="4967690" cy="404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/>
              <a:t>GetKarma</a:t>
            </a:r>
            <a:r>
              <a:rPr lang="en-US" altLang="ko-KR" sz="2000" dirty="0"/>
              <a:t> Test</a:t>
            </a:r>
            <a:endParaRPr lang="ko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09EAB8-9F33-96CE-3E66-0B8687911C90}"/>
              </a:ext>
            </a:extLst>
          </p:cNvPr>
          <p:cNvSpPr txBox="1"/>
          <p:nvPr/>
        </p:nvSpPr>
        <p:spPr>
          <a:xfrm>
            <a:off x="4410752" y="1242994"/>
            <a:ext cx="66174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기준이 될 </a:t>
            </a:r>
            <a:r>
              <a:rPr lang="en-US" altLang="ko-KR" sz="2000" dirty="0" err="1"/>
              <a:t>statType</a:t>
            </a:r>
            <a:r>
              <a:rPr lang="en-US" altLang="ko-KR" sz="2000" dirty="0"/>
              <a:t>, </a:t>
            </a:r>
            <a:r>
              <a:rPr lang="ko-KR" altLang="en-US" sz="2000" dirty="0"/>
              <a:t>확률이 </a:t>
            </a:r>
            <a:r>
              <a:rPr lang="en-US" altLang="ko-KR" sz="2000" dirty="0"/>
              <a:t>50</a:t>
            </a:r>
            <a:r>
              <a:rPr lang="ko-KR" altLang="en-US" sz="2000" dirty="0"/>
              <a:t>프로에서 </a:t>
            </a:r>
            <a:r>
              <a:rPr lang="ko-KR" altLang="en-US" sz="2000" dirty="0" err="1"/>
              <a:t>시작하는지의</a:t>
            </a:r>
            <a:r>
              <a:rPr lang="ko-KR" altLang="en-US" sz="2000" dirty="0"/>
              <a:t> 여부인 </a:t>
            </a:r>
            <a:r>
              <a:rPr lang="en-US" altLang="ko-KR" sz="2000" dirty="0" err="1"/>
              <a:t>startAtHalf</a:t>
            </a:r>
            <a:r>
              <a:rPr lang="ko-KR" altLang="en-US" sz="2000" dirty="0"/>
              <a:t>를 전달하면</a:t>
            </a:r>
            <a:r>
              <a:rPr lang="en-US" altLang="ko-KR" sz="2000" dirty="0"/>
              <a:t> </a:t>
            </a:r>
            <a:r>
              <a:rPr lang="ko-KR" altLang="en-US" sz="2000" dirty="0"/>
              <a:t>해당 </a:t>
            </a:r>
            <a:r>
              <a:rPr lang="en-US" altLang="ko-KR" sz="2000" dirty="0"/>
              <a:t>stat</a:t>
            </a:r>
            <a:r>
              <a:rPr lang="ko-KR" altLang="en-US" sz="2000" dirty="0"/>
              <a:t>의 값에 따라 성공 확률을 계산하여 반환하는 </a:t>
            </a:r>
            <a:r>
              <a:rPr lang="en-US" altLang="ko-KR" sz="2000" dirty="0" err="1"/>
              <a:t>PossibilityCalc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C826BA-82E9-17ED-2FC0-175BCC3F61A3}"/>
              </a:ext>
            </a:extLst>
          </p:cNvPr>
          <p:cNvSpPr txBox="1"/>
          <p:nvPr/>
        </p:nvSpPr>
        <p:spPr>
          <a:xfrm>
            <a:off x="4419984" y="2318250"/>
            <a:ext cx="66174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/>
              <a:t>상황에 따른 </a:t>
            </a:r>
            <a:r>
              <a:rPr lang="en-US" altLang="ko-KR" sz="2000" dirty="0"/>
              <a:t>5</a:t>
            </a:r>
            <a:r>
              <a:rPr lang="ko-KR" altLang="en-US" sz="2000" dirty="0"/>
              <a:t>가지 케이스</a:t>
            </a:r>
            <a:r>
              <a:rPr lang="en-US" altLang="ko-KR" sz="2000" dirty="0"/>
              <a:t>: </a:t>
            </a:r>
          </a:p>
          <a:p>
            <a:pPr marL="800100" lvl="1" indent="-342900">
              <a:buFontTx/>
              <a:buChar char="-"/>
            </a:pPr>
            <a:r>
              <a:rPr lang="en-US" altLang="ko-KR" sz="2000" dirty="0" err="1"/>
              <a:t>referenceValue</a:t>
            </a:r>
            <a:r>
              <a:rPr lang="en-US" altLang="ko-KR" sz="2000" dirty="0"/>
              <a:t> </a:t>
            </a:r>
            <a:r>
              <a:rPr lang="ko-KR" altLang="en-US" sz="2000" dirty="0"/>
              <a:t>이하의 </a:t>
            </a:r>
            <a:r>
              <a:rPr lang="en-US" altLang="ko-KR" sz="2000" dirty="0" err="1"/>
              <a:t>medStat</a:t>
            </a:r>
            <a:r>
              <a:rPr lang="ko-KR" altLang="en-US" sz="2000" dirty="0"/>
              <a:t>을 기준으로 계산</a:t>
            </a:r>
            <a:endParaRPr lang="en-US" altLang="ko-KR" sz="2000" dirty="0"/>
          </a:p>
          <a:p>
            <a:pPr marL="800100" lvl="1" indent="-342900">
              <a:buFontTx/>
              <a:buChar char="-"/>
            </a:pPr>
            <a:r>
              <a:rPr lang="en-US" altLang="ko-KR" sz="2000" dirty="0" err="1"/>
              <a:t>referenceValue</a:t>
            </a:r>
            <a:r>
              <a:rPr lang="en-US" altLang="ko-KR" sz="2000" dirty="0"/>
              <a:t> </a:t>
            </a:r>
            <a:r>
              <a:rPr lang="ko-KR" altLang="en-US" sz="2000" dirty="0"/>
              <a:t>이상의 </a:t>
            </a:r>
            <a:r>
              <a:rPr lang="en-US" altLang="ko-KR" sz="2000" dirty="0" err="1"/>
              <a:t>speStat</a:t>
            </a:r>
            <a:r>
              <a:rPr lang="ko-KR" altLang="en-US" sz="2000" dirty="0"/>
              <a:t>을 기준으로 계산</a:t>
            </a:r>
            <a:endParaRPr lang="en-US" altLang="ko-KR" sz="2000" dirty="0"/>
          </a:p>
          <a:p>
            <a:pPr marL="800100" lvl="1" indent="-342900">
              <a:buFontTx/>
              <a:buChar char="-"/>
            </a:pPr>
            <a:r>
              <a:rPr lang="en-US" altLang="ko-KR" sz="2000" dirty="0" err="1"/>
              <a:t>referenceValue</a:t>
            </a:r>
            <a:r>
              <a:rPr lang="en-US" altLang="ko-KR" sz="2000" dirty="0"/>
              <a:t> </a:t>
            </a:r>
            <a:r>
              <a:rPr lang="ko-KR" altLang="en-US" sz="2000" dirty="0"/>
              <a:t>와 같은 </a:t>
            </a:r>
            <a:r>
              <a:rPr lang="en-US" altLang="ko-KR" sz="2000" dirty="0" err="1"/>
              <a:t>medStat</a:t>
            </a:r>
            <a:r>
              <a:rPr lang="ko-KR" altLang="en-US" sz="2000" dirty="0"/>
              <a:t>을 기준으로 계산</a:t>
            </a:r>
            <a:endParaRPr lang="en-US" altLang="ko-KR" sz="2000" dirty="0"/>
          </a:p>
          <a:p>
            <a:pPr marL="800100" lvl="1" indent="-342900">
              <a:buFontTx/>
              <a:buChar char="-"/>
            </a:pPr>
            <a:r>
              <a:rPr lang="en-US" altLang="ko-KR" sz="2000" dirty="0"/>
              <a:t>0</a:t>
            </a:r>
            <a:r>
              <a:rPr lang="ko-KR" altLang="en-US" sz="2000" dirty="0"/>
              <a:t>인 경우의 </a:t>
            </a:r>
            <a:r>
              <a:rPr lang="en-US" altLang="ko-KR" sz="2000" dirty="0" err="1"/>
              <a:t>medStat</a:t>
            </a:r>
            <a:r>
              <a:rPr lang="ko-KR" altLang="en-US" sz="2000" dirty="0"/>
              <a:t>을 기준으로 계산</a:t>
            </a:r>
            <a:endParaRPr lang="en-US" altLang="ko-KR" sz="2000" dirty="0"/>
          </a:p>
          <a:p>
            <a:pPr marL="800100" lvl="1" indent="-342900">
              <a:buFontTx/>
              <a:buChar char="-"/>
            </a:pPr>
            <a:r>
              <a:rPr lang="en-US" altLang="ko-KR" sz="2000" dirty="0"/>
              <a:t>1000(</a:t>
            </a:r>
            <a:r>
              <a:rPr lang="en-US" altLang="ko-KR" sz="2000" dirty="0" err="1"/>
              <a:t>MaxStat</a:t>
            </a:r>
            <a:r>
              <a:rPr lang="en-US" altLang="ko-KR" sz="2000" dirty="0"/>
              <a:t>)</a:t>
            </a:r>
            <a:r>
              <a:rPr lang="ko-KR" altLang="en-US" sz="2000" dirty="0"/>
              <a:t>인 경우의 </a:t>
            </a:r>
            <a:r>
              <a:rPr lang="en-US" altLang="ko-KR" sz="2000" dirty="0" err="1"/>
              <a:t>medStat</a:t>
            </a:r>
            <a:r>
              <a:rPr lang="ko-KR" altLang="en-US" sz="2000" dirty="0"/>
              <a:t>을 기준으로 계산</a:t>
            </a:r>
          </a:p>
        </p:txBody>
      </p:sp>
      <p:pic>
        <p:nvPicPr>
          <p:cNvPr id="8" name="그림 7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8C72DCC9-66FC-1EB2-6166-A09E9DB8E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744" y="1813758"/>
            <a:ext cx="3077004" cy="7525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979ADCB-00CA-F196-A797-ECEA660C494F}"/>
              </a:ext>
            </a:extLst>
          </p:cNvPr>
          <p:cNvSpPr txBox="1"/>
          <p:nvPr/>
        </p:nvSpPr>
        <p:spPr>
          <a:xfrm>
            <a:off x="1594034" y="4296400"/>
            <a:ext cx="1917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</a:t>
            </a:r>
            <a:r>
              <a:rPr lang="ko-KR" altLang="en-US" sz="2000" dirty="0"/>
              <a:t> 각각 </a:t>
            </a:r>
            <a:r>
              <a:rPr lang="en-US" altLang="ko-KR" sz="2000" dirty="0"/>
              <a:t>test </a:t>
            </a:r>
            <a:r>
              <a:rPr lang="ko-KR" altLang="en-US" sz="2000" dirty="0"/>
              <a:t>통과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CC8F6DB-745A-371F-11A6-37ECFFFE9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0" b="22772"/>
          <a:stretch/>
        </p:blipFill>
        <p:spPr>
          <a:xfrm>
            <a:off x="1594038" y="3323190"/>
            <a:ext cx="1363688" cy="18392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0500960-2311-1934-50DD-B737B5AC03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38" y="3489984"/>
            <a:ext cx="2038635" cy="19052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A36004D-E8CE-DF12-DAF6-8797F443DA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33" y="3666903"/>
            <a:ext cx="1314633" cy="16194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E956BEF-5EDC-3154-25FB-C569943733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33" y="3814472"/>
            <a:ext cx="2048161" cy="17147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330B732-F892-49A0-2E1A-B6FA9D145C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33" y="3963362"/>
            <a:ext cx="1305107" cy="16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392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4A384-6822-7EFD-EF23-7717834E0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6AB31AE-2859-57C7-CBF6-9D9C64D195F1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A8D1512-F0FD-5896-940B-814DF9629ADC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5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DCF237-E518-2084-CAEA-70240C7DD5F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실행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4B3F0AC-B28A-21EC-1B04-412C7F7A0E6E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440758C2-0DB8-17B4-165C-3851D35B4C92}"/>
              </a:ext>
            </a:extLst>
          </p:cNvPr>
          <p:cNvSpPr/>
          <p:nvPr/>
        </p:nvSpPr>
        <p:spPr>
          <a:xfrm>
            <a:off x="825479" y="1307847"/>
            <a:ext cx="10697797" cy="3171785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25243D-0EC6-9723-3197-90FEC4E0A750}"/>
              </a:ext>
            </a:extLst>
          </p:cNvPr>
          <p:cNvSpPr txBox="1"/>
          <p:nvPr/>
        </p:nvSpPr>
        <p:spPr>
          <a:xfrm>
            <a:off x="3519964" y="5743094"/>
            <a:ext cx="4967690" cy="404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/>
              <a:t>GetKarma</a:t>
            </a:r>
            <a:r>
              <a:rPr lang="en-US" altLang="ko-KR" sz="2000" dirty="0"/>
              <a:t> Test</a:t>
            </a:r>
            <a:endParaRPr lang="ko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79E41-9EB4-617F-0398-1F9F9ECABF88}"/>
              </a:ext>
            </a:extLst>
          </p:cNvPr>
          <p:cNvSpPr txBox="1"/>
          <p:nvPr/>
        </p:nvSpPr>
        <p:spPr>
          <a:xfrm>
            <a:off x="4512348" y="1588607"/>
            <a:ext cx="6617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PossibilityCalc</a:t>
            </a:r>
            <a:r>
              <a:rPr lang="ko-KR" altLang="en-US" sz="2000" dirty="0"/>
              <a:t>의 확률을 </a:t>
            </a:r>
            <a:r>
              <a:rPr lang="en-US" altLang="ko-KR" sz="2000" dirty="0" err="1"/>
              <a:t>IsSuccessful</a:t>
            </a:r>
            <a:r>
              <a:rPr lang="ko-KR" altLang="en-US" sz="2000" dirty="0"/>
              <a:t>에 </a:t>
            </a:r>
            <a:r>
              <a:rPr lang="en-US" altLang="ko-KR" sz="2000" dirty="0"/>
              <a:t>2</a:t>
            </a:r>
            <a:r>
              <a:rPr lang="ko-KR" altLang="en-US" sz="2000" dirty="0"/>
              <a:t>번 넣어 </a:t>
            </a:r>
            <a:r>
              <a:rPr lang="en-US" altLang="ko-KR" sz="2000" dirty="0"/>
              <a:t>Good, Normal, Bad</a:t>
            </a:r>
            <a:r>
              <a:rPr lang="ko-KR" altLang="en-US" sz="2000" dirty="0"/>
              <a:t>의 </a:t>
            </a:r>
            <a:r>
              <a:rPr lang="en-US" altLang="ko-KR" sz="2000" dirty="0"/>
              <a:t>Karma</a:t>
            </a:r>
            <a:r>
              <a:rPr lang="ko-KR" altLang="en-US" sz="2000" dirty="0"/>
              <a:t>값을 출력하는 </a:t>
            </a:r>
            <a:r>
              <a:rPr lang="en-US" altLang="ko-KR" sz="2000" dirty="0" err="1"/>
              <a:t>GetKarma</a:t>
            </a:r>
            <a:r>
              <a:rPr lang="ko-KR" altLang="en-US" sz="2000" dirty="0"/>
              <a:t>함수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33B4EE-4220-E415-1AB5-38E289A3E6DF}"/>
              </a:ext>
            </a:extLst>
          </p:cNvPr>
          <p:cNvSpPr txBox="1"/>
          <p:nvPr/>
        </p:nvSpPr>
        <p:spPr>
          <a:xfrm>
            <a:off x="4512347" y="2456023"/>
            <a:ext cx="6617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/>
              <a:t>1000</a:t>
            </a:r>
            <a:r>
              <a:rPr lang="ko-KR" altLang="en-US" sz="2000" dirty="0"/>
              <a:t>번의 </a:t>
            </a:r>
            <a:r>
              <a:rPr lang="en-US" altLang="ko-KR" sz="2000" dirty="0"/>
              <a:t>iteration</a:t>
            </a:r>
            <a:r>
              <a:rPr lang="ko-KR" altLang="en-US" sz="2000" dirty="0"/>
              <a:t>을 통해 </a:t>
            </a:r>
            <a:r>
              <a:rPr lang="en-US" altLang="ko-KR" sz="2000" dirty="0"/>
              <a:t>Test: Good</a:t>
            </a:r>
            <a:r>
              <a:rPr lang="ko-KR" altLang="en-US" sz="2000" dirty="0"/>
              <a:t>은 </a:t>
            </a:r>
            <a:r>
              <a:rPr lang="en-US" altLang="ko-KR" sz="2000" dirty="0"/>
              <a:t>25%, Normal</a:t>
            </a:r>
            <a:r>
              <a:rPr lang="ko-KR" altLang="en-US" sz="2000" dirty="0"/>
              <a:t>은 </a:t>
            </a:r>
            <a:r>
              <a:rPr lang="en-US" altLang="ko-KR" sz="2000" dirty="0"/>
              <a:t>50%, Bad</a:t>
            </a:r>
            <a:r>
              <a:rPr lang="ko-KR" altLang="en-US" sz="2000" dirty="0"/>
              <a:t>는 </a:t>
            </a:r>
            <a:r>
              <a:rPr lang="en-US" altLang="ko-KR" sz="2000" dirty="0"/>
              <a:t>25%</a:t>
            </a:r>
            <a:r>
              <a:rPr lang="ko-KR" altLang="en-US" sz="2000" dirty="0"/>
              <a:t>로 출력되어야 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344977-8A65-D7D6-7AEF-F2AC082FE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222" y="2057399"/>
            <a:ext cx="2411088" cy="23157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53AF7B9-56B0-80DD-6081-1C3CC4C36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222" y="3569797"/>
            <a:ext cx="1857634" cy="4096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6E0836-2DF0-A266-04CF-E6ADC28F6D7B}"/>
              </a:ext>
            </a:extLst>
          </p:cNvPr>
          <p:cNvSpPr txBox="1"/>
          <p:nvPr/>
        </p:nvSpPr>
        <p:spPr>
          <a:xfrm>
            <a:off x="4512347" y="3579319"/>
            <a:ext cx="6617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/>
              <a:t>유사한 결과값 도출</a:t>
            </a:r>
          </a:p>
        </p:txBody>
      </p:sp>
    </p:spTree>
    <p:extLst>
      <p:ext uri="{BB962C8B-B14F-4D97-AF65-F5344CB8AC3E}">
        <p14:creationId xmlns:p14="http://schemas.microsoft.com/office/powerpoint/2010/main" val="3288730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E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그림 225">
            <a:extLst>
              <a:ext uri="{FF2B5EF4-FFF2-40B4-BE49-F238E27FC236}">
                <a16:creationId xmlns:a16="http://schemas.microsoft.com/office/drawing/2014/main" id="{E9F710E5-3FCD-3534-52F4-43CAFFA856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7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29" name="TextBox 228">
            <a:extLst>
              <a:ext uri="{FF2B5EF4-FFF2-40B4-BE49-F238E27FC236}">
                <a16:creationId xmlns:a16="http://schemas.microsoft.com/office/drawing/2014/main" id="{82E972E3-5A9F-5EC8-8519-037C335D1561}"/>
              </a:ext>
            </a:extLst>
          </p:cNvPr>
          <p:cNvSpPr txBox="1"/>
          <p:nvPr/>
        </p:nvSpPr>
        <p:spPr>
          <a:xfrm flipH="1">
            <a:off x="566418" y="2388295"/>
            <a:ext cx="49961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>
                <a:solidFill>
                  <a:schemeClr val="bg1"/>
                </a:solidFill>
              </a:rPr>
              <a:t>감사합니다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99BAEDBE-12FD-5EE1-9883-1EEE1DBAB417}"/>
              </a:ext>
            </a:extLst>
          </p:cNvPr>
          <p:cNvSpPr txBox="1"/>
          <p:nvPr/>
        </p:nvSpPr>
        <p:spPr>
          <a:xfrm flipH="1">
            <a:off x="566417" y="3792914"/>
            <a:ext cx="4996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Q &amp; A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345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02CED0DE-6F71-71B8-7E6B-E4BBFE0015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31"/>
          <a:stretch/>
        </p:blipFill>
        <p:spPr>
          <a:xfrm>
            <a:off x="6096000" y="0"/>
            <a:ext cx="6108378" cy="685800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1229707" y="721892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8183-DB54-F711-9B69-C8C5752AF7AF}"/>
              </a:ext>
            </a:extLst>
          </p:cNvPr>
          <p:cNvSpPr txBox="1"/>
          <p:nvPr/>
        </p:nvSpPr>
        <p:spPr>
          <a:xfrm>
            <a:off x="408132" y="1979143"/>
            <a:ext cx="304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F8E78-68AC-B048-5336-EE835D4169E6}"/>
              </a:ext>
            </a:extLst>
          </p:cNvPr>
          <p:cNvSpPr txBox="1"/>
          <p:nvPr/>
        </p:nvSpPr>
        <p:spPr>
          <a:xfrm>
            <a:off x="1136892" y="1917588"/>
            <a:ext cx="2151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프로젝트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F5BEB-A29E-EC98-4681-67E53CB0B3C2}"/>
              </a:ext>
            </a:extLst>
          </p:cNvPr>
          <p:cNvSpPr txBox="1"/>
          <p:nvPr/>
        </p:nvSpPr>
        <p:spPr>
          <a:xfrm>
            <a:off x="408132" y="2894677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F1453-BC33-8329-E803-35808F5E93AA}"/>
              </a:ext>
            </a:extLst>
          </p:cNvPr>
          <p:cNvSpPr txBox="1"/>
          <p:nvPr/>
        </p:nvSpPr>
        <p:spPr>
          <a:xfrm>
            <a:off x="1136892" y="2833122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배경과 과정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7FBC02-6717-E326-10F3-EED37C2CE102}"/>
              </a:ext>
            </a:extLst>
          </p:cNvPr>
          <p:cNvSpPr txBox="1"/>
          <p:nvPr/>
        </p:nvSpPr>
        <p:spPr>
          <a:xfrm>
            <a:off x="408132" y="3810211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A99F0-E26F-49EF-19FA-5DA225DF25D0}"/>
              </a:ext>
            </a:extLst>
          </p:cNvPr>
          <p:cNvSpPr txBox="1"/>
          <p:nvPr/>
        </p:nvSpPr>
        <p:spPr>
          <a:xfrm>
            <a:off x="1136892" y="3748656"/>
            <a:ext cx="2194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기능 요구명세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B173C-BF4B-5D6B-514A-71779E736CDB}"/>
              </a:ext>
            </a:extLst>
          </p:cNvPr>
          <p:cNvSpPr txBox="1"/>
          <p:nvPr/>
        </p:nvSpPr>
        <p:spPr>
          <a:xfrm>
            <a:off x="2585007" y="986190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+mn-ea"/>
              </a:rPr>
              <a:t>table of contents</a:t>
            </a:r>
            <a:endParaRPr lang="ko-KR" altLang="en-US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258E78-E0A3-AE12-64E5-C4481F9EEFE4}"/>
              </a:ext>
            </a:extLst>
          </p:cNvPr>
          <p:cNvSpPr txBox="1"/>
          <p:nvPr/>
        </p:nvSpPr>
        <p:spPr>
          <a:xfrm>
            <a:off x="9987228" y="643778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28B664-259E-2BC0-E87E-408FA020A689}"/>
              </a:ext>
            </a:extLst>
          </p:cNvPr>
          <p:cNvSpPr txBox="1"/>
          <p:nvPr/>
        </p:nvSpPr>
        <p:spPr>
          <a:xfrm>
            <a:off x="408132" y="472574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0546CF-A22D-A59E-3113-75012730C69A}"/>
              </a:ext>
            </a:extLst>
          </p:cNvPr>
          <p:cNvSpPr txBox="1"/>
          <p:nvPr/>
        </p:nvSpPr>
        <p:spPr>
          <a:xfrm>
            <a:off x="1136892" y="4664190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설계 및 구현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5211EF-A52D-18ED-0C39-B9BB0DCCC46D}"/>
              </a:ext>
            </a:extLst>
          </p:cNvPr>
          <p:cNvSpPr txBox="1"/>
          <p:nvPr/>
        </p:nvSpPr>
        <p:spPr>
          <a:xfrm>
            <a:off x="408132" y="564127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0EE8EF-A207-38B4-DD07-6AEF7A637713}"/>
              </a:ext>
            </a:extLst>
          </p:cNvPr>
          <p:cNvSpPr txBox="1"/>
          <p:nvPr/>
        </p:nvSpPr>
        <p:spPr>
          <a:xfrm>
            <a:off x="1136892" y="5579724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실행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B4D4A7-5800-313A-CAA9-5D1ACA808FCF}"/>
              </a:ext>
            </a:extLst>
          </p:cNvPr>
          <p:cNvSpPr txBox="1"/>
          <p:nvPr/>
        </p:nvSpPr>
        <p:spPr>
          <a:xfrm>
            <a:off x="3274371" y="2371695"/>
            <a:ext cx="437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1"/>
                </a:solidFill>
                <a:latin typeface="+mn-ea"/>
              </a:rPr>
              <a:t>Pg. 3</a:t>
            </a:r>
            <a:endParaRPr lang="ko-KR" altLang="en-US" sz="10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0A5056-9744-ADBD-1C98-08488646BB9C}"/>
              </a:ext>
            </a:extLst>
          </p:cNvPr>
          <p:cNvSpPr txBox="1"/>
          <p:nvPr/>
        </p:nvSpPr>
        <p:spPr>
          <a:xfrm>
            <a:off x="3274371" y="3289119"/>
            <a:ext cx="437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1"/>
                </a:solidFill>
                <a:latin typeface="+mn-ea"/>
              </a:rPr>
              <a:t>Pg. 4</a:t>
            </a:r>
            <a:endParaRPr lang="ko-KR" altLang="en-US" sz="10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A26344-5E4C-F8F4-987C-854F2681BA5C}"/>
              </a:ext>
            </a:extLst>
          </p:cNvPr>
          <p:cNvSpPr txBox="1"/>
          <p:nvPr/>
        </p:nvSpPr>
        <p:spPr>
          <a:xfrm>
            <a:off x="3274371" y="4206543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1"/>
                </a:solidFill>
                <a:latin typeface="+mn-ea"/>
              </a:rPr>
              <a:t>Pg. 5 </a:t>
            </a:r>
            <a:endParaRPr lang="ko-KR" altLang="en-US" sz="10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9849D8-813F-9F51-B84B-9C98B2CD9D5B}"/>
              </a:ext>
            </a:extLst>
          </p:cNvPr>
          <p:cNvSpPr txBox="1"/>
          <p:nvPr/>
        </p:nvSpPr>
        <p:spPr>
          <a:xfrm>
            <a:off x="3270775" y="5123967"/>
            <a:ext cx="437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1"/>
                </a:solidFill>
                <a:latin typeface="+mn-ea"/>
              </a:rPr>
              <a:t>Pg. 6</a:t>
            </a:r>
            <a:endParaRPr lang="ko-KR" altLang="en-US" sz="10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B5BAA0-E20F-EF35-7C25-BCDABB7EE106}"/>
              </a:ext>
            </a:extLst>
          </p:cNvPr>
          <p:cNvSpPr txBox="1"/>
          <p:nvPr/>
        </p:nvSpPr>
        <p:spPr>
          <a:xfrm>
            <a:off x="3288443" y="6041389"/>
            <a:ext cx="6912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1"/>
                </a:solidFill>
                <a:latin typeface="+mn-ea"/>
              </a:rPr>
              <a:t>Pg. 7 </a:t>
            </a:r>
            <a:r>
              <a:rPr lang="en-US" altLang="ko-KR" sz="1000">
                <a:solidFill>
                  <a:schemeClr val="accent1"/>
                </a:solidFill>
                <a:latin typeface="+mn-ea"/>
              </a:rPr>
              <a:t>~ 16</a:t>
            </a:r>
            <a:endParaRPr lang="ko-KR" altLang="en-US" sz="1000" dirty="0">
              <a:solidFill>
                <a:schemeClr val="accen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880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Motivation,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주요 기능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08304A-B30E-64A5-FF83-30FCD194D59D}"/>
              </a:ext>
            </a:extLst>
          </p:cNvPr>
          <p:cNvSpPr/>
          <p:nvPr/>
        </p:nvSpPr>
        <p:spPr>
          <a:xfrm>
            <a:off x="846814" y="1116378"/>
            <a:ext cx="10615513" cy="20055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F06162-E4D3-7C24-ACD5-4E0E6B585E58}"/>
              </a:ext>
            </a:extLst>
          </p:cNvPr>
          <p:cNvSpPr txBox="1"/>
          <p:nvPr/>
        </p:nvSpPr>
        <p:spPr>
          <a:xfrm>
            <a:off x="1069460" y="1301044"/>
            <a:ext cx="3067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</a:rPr>
              <a:t>- Motivation</a:t>
            </a:r>
            <a:endParaRPr lang="ko-KR" altLang="en-US" sz="2000" spc="-15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CC60FB-5314-7FA8-F2CB-100357E3E116}"/>
              </a:ext>
            </a:extLst>
          </p:cNvPr>
          <p:cNvSpPr txBox="1"/>
          <p:nvPr/>
        </p:nvSpPr>
        <p:spPr>
          <a:xfrm>
            <a:off x="1265868" y="1765187"/>
            <a:ext cx="9660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chemeClr val="bg1"/>
                </a:solidFill>
              </a:rPr>
              <a:t>과거 어느때보다도 빠르게 성장하고 있는 게임 시장의 흐름에 맞춰 상품의 장르적 특성들을 연구하고  게임 개발 과정을 직접 경험해 보는 것</a:t>
            </a:r>
            <a:r>
              <a:rPr lang="en-US" altLang="ko-KR" sz="2000" spc="-150" dirty="0">
                <a:solidFill>
                  <a:schemeClr val="bg1"/>
                </a:solidFill>
              </a:rPr>
              <a:t>.</a:t>
            </a:r>
            <a:endParaRPr lang="ko-KR" altLang="en-US" sz="2000" spc="-150" dirty="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0C56EAD-1DAA-A5B1-5508-BFB6A649D796}"/>
              </a:ext>
            </a:extLst>
          </p:cNvPr>
          <p:cNvSpPr/>
          <p:nvPr/>
        </p:nvSpPr>
        <p:spPr>
          <a:xfrm>
            <a:off x="846814" y="3551451"/>
            <a:ext cx="10615513" cy="20055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3B821B-A375-60EE-B8A5-7D4A96BC97F4}"/>
              </a:ext>
            </a:extLst>
          </p:cNvPr>
          <p:cNvSpPr txBox="1"/>
          <p:nvPr/>
        </p:nvSpPr>
        <p:spPr>
          <a:xfrm>
            <a:off x="1069460" y="3736117"/>
            <a:ext cx="3067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</a:rPr>
              <a:t>- </a:t>
            </a:r>
            <a:r>
              <a:rPr lang="ko-KR" altLang="en-US" sz="2000" spc="-150" dirty="0">
                <a:solidFill>
                  <a:schemeClr val="bg1"/>
                </a:solidFill>
              </a:rPr>
              <a:t>주요 기능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AFB364-6FE8-89BD-1A27-1BDA9FCBEC09}"/>
              </a:ext>
            </a:extLst>
          </p:cNvPr>
          <p:cNvSpPr txBox="1"/>
          <p:nvPr/>
        </p:nvSpPr>
        <p:spPr>
          <a:xfrm>
            <a:off x="1344246" y="4244594"/>
            <a:ext cx="9660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chemeClr val="bg1"/>
                </a:solidFill>
              </a:rPr>
              <a:t>텍스트 위주로 진행되는 </a:t>
            </a:r>
            <a:r>
              <a:rPr lang="ko-KR" altLang="en-US" sz="2000" spc="-150" dirty="0" err="1">
                <a:solidFill>
                  <a:schemeClr val="bg1"/>
                </a:solidFill>
              </a:rPr>
              <a:t>로그라이크</a:t>
            </a:r>
            <a:r>
              <a:rPr lang="ko-KR" altLang="en-US" sz="2000" spc="-150" dirty="0">
                <a:solidFill>
                  <a:schemeClr val="bg1"/>
                </a:solidFill>
              </a:rPr>
              <a:t> 속성의 육성 시뮬레이션 게임</a:t>
            </a:r>
            <a:r>
              <a:rPr lang="en-US" altLang="ko-KR" sz="2000" spc="-150" dirty="0">
                <a:solidFill>
                  <a:schemeClr val="bg1"/>
                </a:solidFill>
              </a:rPr>
              <a:t>.</a:t>
            </a:r>
            <a:endParaRPr lang="ko-KR" altLang="en-US" sz="2000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054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배경과 과정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70CD47-9D41-F1A7-3021-5D3C803A858B}"/>
              </a:ext>
            </a:extLst>
          </p:cNvPr>
          <p:cNvSpPr/>
          <p:nvPr/>
        </p:nvSpPr>
        <p:spPr>
          <a:xfrm>
            <a:off x="530576" y="1267736"/>
            <a:ext cx="5232916" cy="47493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F9874C-3FEF-2B68-74D2-E088F33596A2}"/>
              </a:ext>
            </a:extLst>
          </p:cNvPr>
          <p:cNvSpPr/>
          <p:nvPr/>
        </p:nvSpPr>
        <p:spPr>
          <a:xfrm>
            <a:off x="949540" y="1530402"/>
            <a:ext cx="4394986" cy="359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083189-B1B5-E180-999B-E02F8EE2E5D1}"/>
              </a:ext>
            </a:extLst>
          </p:cNvPr>
          <p:cNvSpPr txBox="1"/>
          <p:nvPr/>
        </p:nvSpPr>
        <p:spPr>
          <a:xfrm>
            <a:off x="737754" y="5290026"/>
            <a:ext cx="4818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-</a:t>
            </a:r>
            <a:r>
              <a:rPr lang="ko-KR" altLang="en-US" sz="1600" dirty="0"/>
              <a:t> 유물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로그라이크</a:t>
            </a:r>
            <a:r>
              <a:rPr lang="ko-KR" altLang="en-US" sz="1600" dirty="0"/>
              <a:t> 시스템을 참고한 </a:t>
            </a:r>
            <a:r>
              <a:rPr lang="en-US" altLang="ko-KR" sz="1600" dirty="0"/>
              <a:t>‘Slay The Spire’</a:t>
            </a:r>
            <a:endParaRPr lang="ko-KR" altLang="en-US" sz="1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25D493B-FB98-B1B0-E851-B043B7ED8D0F}"/>
              </a:ext>
            </a:extLst>
          </p:cNvPr>
          <p:cNvSpPr/>
          <p:nvPr/>
        </p:nvSpPr>
        <p:spPr>
          <a:xfrm>
            <a:off x="6761862" y="1267736"/>
            <a:ext cx="4583324" cy="47493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AFA0AC-59A8-9C95-F6F0-D0502E2E440D}"/>
              </a:ext>
            </a:extLst>
          </p:cNvPr>
          <p:cNvSpPr/>
          <p:nvPr/>
        </p:nvSpPr>
        <p:spPr>
          <a:xfrm>
            <a:off x="7121734" y="1523491"/>
            <a:ext cx="3966228" cy="359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B3F957-EF9E-A062-6F69-27118605DE08}"/>
              </a:ext>
            </a:extLst>
          </p:cNvPr>
          <p:cNvSpPr txBox="1"/>
          <p:nvPr/>
        </p:nvSpPr>
        <p:spPr>
          <a:xfrm>
            <a:off x="6919924" y="5274935"/>
            <a:ext cx="426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ko-KR" altLang="en-US" sz="1600" dirty="0"/>
              <a:t>게임의 </a:t>
            </a:r>
            <a:r>
              <a:rPr lang="en-US" altLang="ko-KR" sz="1600" dirty="0"/>
              <a:t>UI</a:t>
            </a:r>
            <a:r>
              <a:rPr lang="ko-KR" altLang="en-US" sz="1600" dirty="0"/>
              <a:t>적 디자인</a:t>
            </a:r>
            <a:r>
              <a:rPr lang="en-US" altLang="ko-KR" sz="1600" dirty="0"/>
              <a:t>, </a:t>
            </a:r>
            <a:r>
              <a:rPr lang="ko-KR" altLang="en-US" sz="1600" dirty="0"/>
              <a:t>진행 흐름을</a:t>
            </a:r>
            <a:endParaRPr lang="en-US" altLang="ko-KR" sz="1600" dirty="0"/>
          </a:p>
          <a:p>
            <a:pPr algn="ctr"/>
            <a:r>
              <a:rPr lang="ko-KR" altLang="en-US" sz="1600" dirty="0"/>
              <a:t>참고한 </a:t>
            </a:r>
            <a:r>
              <a:rPr lang="en-US" altLang="ko-KR" sz="1600" dirty="0"/>
              <a:t>‘A Dark Room’</a:t>
            </a:r>
            <a:endParaRPr lang="ko-KR" altLang="en-US" sz="1600" dirty="0"/>
          </a:p>
        </p:txBody>
      </p:sp>
      <p:pic>
        <p:nvPicPr>
          <p:cNvPr id="23" name="그림 22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968774F2-9B3F-60AC-D5FE-2D890A6C2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526" y="4021695"/>
            <a:ext cx="3600801" cy="612368"/>
          </a:xfrm>
          <a:prstGeom prst="rect">
            <a:avLst/>
          </a:prstGeom>
        </p:spPr>
      </p:pic>
      <p:pic>
        <p:nvPicPr>
          <p:cNvPr id="25" name="Picture 2" descr="Relic - Slay the Spire | Interface In Game">
            <a:extLst>
              <a:ext uri="{FF2B5EF4-FFF2-40B4-BE49-F238E27FC236}">
                <a16:creationId xmlns:a16="http://schemas.microsoft.com/office/drawing/2014/main" id="{65161EF3-FA68-2D73-0E71-6E063BE35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02" y="1788934"/>
            <a:ext cx="3427048" cy="192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This iPhone Game Is Just A Bunch Of Simple Text, And People Love It |  HuffPost Impact">
            <a:extLst>
              <a:ext uri="{FF2B5EF4-FFF2-40B4-BE49-F238E27FC236}">
                <a16:creationId xmlns:a16="http://schemas.microsoft.com/office/drawing/2014/main" id="{BCABEDE2-0F9C-0ADE-F258-0467F1BAC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248" y="1934937"/>
            <a:ext cx="1658815" cy="247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A Dark Room Game - Episode 10 - The End - YouTube">
            <a:extLst>
              <a:ext uri="{FF2B5EF4-FFF2-40B4-BE49-F238E27FC236}">
                <a16:creationId xmlns:a16="http://schemas.microsoft.com/office/drawing/2014/main" id="{34F534D0-2C25-3AF6-B78D-CC64FF6178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4" t="774" r="19136"/>
          <a:stretch/>
        </p:blipFill>
        <p:spPr bwMode="auto">
          <a:xfrm>
            <a:off x="8932657" y="2311218"/>
            <a:ext cx="2100711" cy="179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235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70CD47-9D41-F1A7-3021-5D3C803A858B}"/>
              </a:ext>
            </a:extLst>
          </p:cNvPr>
          <p:cNvSpPr/>
          <p:nvPr/>
        </p:nvSpPr>
        <p:spPr>
          <a:xfrm>
            <a:off x="530575" y="908229"/>
            <a:ext cx="11119299" cy="55065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F9874C-3FEF-2B68-74D2-E088F33596A2}"/>
              </a:ext>
            </a:extLst>
          </p:cNvPr>
          <p:cNvSpPr/>
          <p:nvPr/>
        </p:nvSpPr>
        <p:spPr>
          <a:xfrm>
            <a:off x="949541" y="1179647"/>
            <a:ext cx="7112536" cy="47701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083189-B1B5-E180-999B-E02F8EE2E5D1}"/>
              </a:ext>
            </a:extLst>
          </p:cNvPr>
          <p:cNvSpPr txBox="1"/>
          <p:nvPr/>
        </p:nvSpPr>
        <p:spPr>
          <a:xfrm>
            <a:off x="2096531" y="5934144"/>
            <a:ext cx="4818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- User Requirements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907122-738D-06FD-405E-D748068B6F8D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3F8497-F9B1-FBA5-F4E7-1C5788FE71E4}"/>
              </a:ext>
            </a:extLst>
          </p:cNvPr>
          <p:cNvSpPr txBox="1"/>
          <p:nvPr/>
        </p:nvSpPr>
        <p:spPr>
          <a:xfrm>
            <a:off x="1163052" y="272716"/>
            <a:ext cx="2194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기능 요구 명세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38E159-47D4-4216-7814-8FFAFCC2986F}"/>
              </a:ext>
            </a:extLst>
          </p:cNvPr>
          <p:cNvSpPr txBox="1"/>
          <p:nvPr/>
        </p:nvSpPr>
        <p:spPr>
          <a:xfrm>
            <a:off x="1163052" y="1359076"/>
            <a:ext cx="6724521" cy="4384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lvl="0" indent="-34290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rabicPeriod"/>
            </a:pPr>
            <a:endParaRPr lang="en-US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유저 캐릭터</a:t>
            </a:r>
          </a:p>
          <a:p>
            <a:pPr marL="742950" lvl="1" indent="-28575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유저는 자신의 캐릭터의 특성을 뜻에 맞게 육성할 수 있어야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각 특성은 개별적으로 담당하는 효과가 존재해야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이벤트</a:t>
            </a:r>
          </a:p>
          <a:p>
            <a:pPr marL="742950" lvl="1" indent="-28575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이벤트의 종류는 시작 시 이벤트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전투 이벤트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육성 이벤트의 세가지로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목표 시점에 맞게 나와야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이벤트의 효과는 단순 수치 증가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재화 추가 등 다양하게 존재해야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이벤트는 랜덤하게 표시되되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유저의 수치에 기반해 표시되는 이벤트의 성향에 영향을 줄 수 있어야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육성</a:t>
            </a:r>
          </a:p>
          <a:p>
            <a:pPr marL="742950" lvl="1" indent="-28575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유저는 자신이 원하는 방향으로 캐릭터를 육성할 수 있어야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6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가지의 정해진 수치가 존재하며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각 수치들은 게임에 있어 다른 방향으로 의미를 가져야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전투</a:t>
            </a:r>
          </a:p>
          <a:p>
            <a:pPr marL="742950" lvl="1" indent="-28575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전투 과정은 텍스트로 이루어지며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확률에 기반한 운 시스템으로 진행되어야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플레이어의 수치에 따라 해당 확률이 변동하여 전투의 승리를 유도할 수 있도록 설계되어야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전투의 결과에 맞는 보상 혹은 불이익을 가져야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전투의 텍스트는 전투 과정을 효과적으로 표현해야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장비</a:t>
            </a:r>
          </a:p>
          <a:p>
            <a:pPr marL="742950" lvl="1" indent="-28575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장비는 캐릭터의 세부 수치에 따라 전투에 직접적인 영향을 주어야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각 장비는 적용하는 캐릭터의 수치의 계산법을 다르게 하여 전투의 방향에 영향을 주어야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적</a:t>
            </a:r>
          </a:p>
          <a:p>
            <a:pPr marL="742950" lvl="1" indent="-28575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적은 매번 랜덤하게 선정되어 유저에게 새로운 경험을 주어야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유저의 캐릭터와 비슷한 난이도로 정해져 승리와 패배를 공평하게 전달해야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컨셉</a:t>
            </a:r>
          </a:p>
          <a:p>
            <a:pPr marL="742950" lvl="1" indent="-28575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유저가 몰입할 수 있는 일관적이고 흥미로운 배경과 스토리를 가지고 있어야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8A24AE5-1F65-247B-3C71-BAAADCA813BB}"/>
              </a:ext>
            </a:extLst>
          </p:cNvPr>
          <p:cNvGrpSpPr/>
          <p:nvPr/>
        </p:nvGrpSpPr>
        <p:grpSpPr>
          <a:xfrm>
            <a:off x="4277910" y="1179647"/>
            <a:ext cx="7112536" cy="5093051"/>
            <a:chOff x="4277910" y="1179647"/>
            <a:chExt cx="7112536" cy="509305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75ABC54-B57A-120D-75B2-F49B678D6A62}"/>
                </a:ext>
              </a:extLst>
            </p:cNvPr>
            <p:cNvSpPr/>
            <p:nvPr/>
          </p:nvSpPr>
          <p:spPr>
            <a:xfrm>
              <a:off x="4277910" y="1179647"/>
              <a:ext cx="7112536" cy="47701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B03576-EA6E-79F9-7BB8-1EB185B2D297}"/>
                </a:ext>
              </a:extLst>
            </p:cNvPr>
            <p:cNvSpPr txBox="1"/>
            <p:nvPr/>
          </p:nvSpPr>
          <p:spPr>
            <a:xfrm>
              <a:off x="5424900" y="5934144"/>
              <a:ext cx="48185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- System Requirements</a:t>
              </a:r>
              <a:endParaRPr lang="ko-KR" altLang="en-US" sz="16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ECC0FC-79D9-5D2E-C958-7DACC34A4E4F}"/>
                </a:ext>
              </a:extLst>
            </p:cNvPr>
            <p:cNvSpPr txBox="1"/>
            <p:nvPr/>
          </p:nvSpPr>
          <p:spPr>
            <a:xfrm>
              <a:off x="4471917" y="1365430"/>
              <a:ext cx="6724521" cy="43829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342900" lvl="0" indent="-34290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rabicPeriod"/>
              </a:pPr>
              <a:endParaRPr lang="en-US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342900" lvl="0" indent="-34290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rabicPeriod"/>
              </a:pP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System Structure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Scene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의 전환으로 게임의 진행이 이루어짐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각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Scene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들은 핵심 상황별로 분류됨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Scene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의 기능을 효과적으로 실행하기 위한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Object 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설계가 필요함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1143000" lvl="2" indent="-22860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rabicPeriod"/>
              </a:pP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각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Scene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의 시각적 변화와 내부적 이벤트를 컨트롤하는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Object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가 구분됨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1143000" lvl="2" indent="-22860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rabicPeriod"/>
              </a:pP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여러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Scene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에 공통으로 활용되는 기능들은 컨셉에 따라 분류</a:t>
              </a:r>
            </a:p>
            <a:p>
              <a:pPr marL="342900" lvl="0" indent="-34290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rabicPeriod"/>
              </a:pPr>
              <a:r>
                <a:rPr lang="en-US" altLang="ko-KR" sz="700" kern="100" dirty="0" err="1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MainMenu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New Game, Load Game, Quit 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옵션이 존재하고 각각 의도에 따라 작동함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New Game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의 경우 기존 데이터를 삭제하고 새로운 게임을 처음부터 시작함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Load Game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의 경우 기존 데이터를 불러와 게임을 종료한 시점부터 이어서 할 수 있음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 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단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, 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미리 지정된 이벤트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, 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적 등의 옵션은 그대로 유지되어야 함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Quit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의 경우 게임을 종료해야 함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342900" lvl="0" indent="-34290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rabicPeriod"/>
              </a:pP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Event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각 상황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(</a:t>
              </a:r>
              <a:r>
                <a:rPr lang="en-US" altLang="ko-KR" sz="700" kern="100" dirty="0" err="1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StartEvent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, </a:t>
              </a:r>
              <a:r>
                <a:rPr lang="en-US" altLang="ko-KR" sz="700" kern="100" dirty="0" err="1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TrainingEvent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, </a:t>
              </a:r>
              <a:r>
                <a:rPr lang="en-US" altLang="ko-KR" sz="700" kern="100" dirty="0" err="1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BattleEvent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)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별 다른 이벤트를 출력하기 위해 분류되어 있어야 한다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이벤트는 랜덤하게 출력되지만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, User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의 </a:t>
              </a:r>
              <a:r>
                <a:rPr lang="en-US" altLang="ko-KR" sz="700" kern="100" dirty="0" err="1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medStat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에 따라 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Good, Normal, Bad 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값을 출력하는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Karma 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시스템을 통해 그 방향성이 일부 결정될 수 있음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User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은 랜덤하게 결정된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Event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를 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‘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세이브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-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로드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’ 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등의 방식으로 인위적으로 바꿀 수 없음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Event 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내부의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Text, 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선택지 들은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User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의 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Stat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에 따라 추가로 등장하며 확인 혹은 선택 가능함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342900" lvl="0" indent="-34290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rabicPeriod"/>
              </a:pP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Battle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Battle Log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는 화면에 표시되어 전투의 과정을 쉽게 알 수 있도록 표현되고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, 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공개 정도는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User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의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Stat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에 따라 바뀜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Battle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은 특이한 경우를 제외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, 100% 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확률의 승리 혹은 패배가 이루어지지 않음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Battle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의 결과는 출력 전에 저장되어 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‘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세이브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-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로드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’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등의 방식으로 임의적으로 바꿀 수 없음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User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은 랜덤 한 적을 만나되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, 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확인한 적은 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‘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세이브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-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로드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’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등의 방식으로 인위적으로 바꿀 수 없음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342900" lvl="0" indent="-34290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rabicPeriod"/>
              </a:pP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Training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User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은 원하는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Stat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을 원하는 타이밍에 훈련할 수 있음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Training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을 통한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Stat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의 증감 폭은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</a:t>
              </a:r>
              <a:r>
                <a:rPr lang="en-US" altLang="ko-KR" sz="700" kern="100" dirty="0" err="1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staStat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값에 따라 내부 계산법을 반영하여 변동됨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342900" lvl="0" indent="-34290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rabicPeriod"/>
              </a:pP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Enemy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적 개체들은 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User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과 동일한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Stat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과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Weapon 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시스템을 가진 채로 설계됨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User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의 전투 방식과 동일하게 적 개체들의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Stat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과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Weapon 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시스템에 따라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Battle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에서의 데미지를 계산함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적 개체들은 각각 스킬들을 가져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Battle 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스테이지에서 미리 지정된 확률에 따라 발동되어 추가 데미지를 계산함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342900" lvl="0" indent="-34290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rabicPeriod"/>
              </a:pP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Weapon System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무기는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User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과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Enemy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가 공통으로 사용할 수 있어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, Stat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의 수치에 따라 데미지의 크기와 횟수 등의 세부 사항이 결정된다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무기는 세부적인 수치 차이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, 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특징 점 차이에 따라 분류된다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800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825479" y="1307847"/>
            <a:ext cx="10697797" cy="3171785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C4C9CA-FF2A-9FA9-7B1E-C6740F416733}"/>
              </a:ext>
            </a:extLst>
          </p:cNvPr>
          <p:cNvSpPr txBox="1"/>
          <p:nvPr/>
        </p:nvSpPr>
        <p:spPr>
          <a:xfrm>
            <a:off x="3556910" y="5749391"/>
            <a:ext cx="4967690" cy="404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기초 게임 플로우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64E61B-A2A2-74A4-C23F-76355D1E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829" y="888876"/>
            <a:ext cx="7497095" cy="422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58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5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실행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825479" y="1307847"/>
            <a:ext cx="10697797" cy="3171785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C4C9CA-FF2A-9FA9-7B1E-C6740F416733}"/>
              </a:ext>
            </a:extLst>
          </p:cNvPr>
          <p:cNvSpPr txBox="1"/>
          <p:nvPr/>
        </p:nvSpPr>
        <p:spPr>
          <a:xfrm>
            <a:off x="3556910" y="5749391"/>
            <a:ext cx="4967690" cy="404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/>
              <a:t>MainMenu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StartEvent</a:t>
            </a:r>
            <a:r>
              <a:rPr lang="en-US" altLang="ko-KR" sz="2000" dirty="0"/>
              <a:t> </a:t>
            </a:r>
            <a:r>
              <a:rPr lang="ko-KR" altLang="en-US" sz="2000" dirty="0"/>
              <a:t>화면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BBEF2F-5C6E-D44D-73BE-8AC6AD698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735" y="917890"/>
            <a:ext cx="3570401" cy="20277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A5D32BD-4017-07DE-D25A-9917F9896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123" y="1904922"/>
            <a:ext cx="1856722" cy="104500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A4C4829-74AC-1762-D0B1-3956041DFBB3}"/>
              </a:ext>
            </a:extLst>
          </p:cNvPr>
          <p:cNvSpPr txBox="1"/>
          <p:nvPr/>
        </p:nvSpPr>
        <p:spPr>
          <a:xfrm>
            <a:off x="5314392" y="916094"/>
            <a:ext cx="52961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필요한 옵션들만 존재</a:t>
            </a:r>
            <a:r>
              <a:rPr lang="en-US" altLang="ko-KR" sz="2000" dirty="0"/>
              <a:t>. New Game </a:t>
            </a:r>
            <a:r>
              <a:rPr lang="ko-KR" altLang="en-US" sz="2000" dirty="0" err="1"/>
              <a:t>누를시</a:t>
            </a:r>
            <a:r>
              <a:rPr lang="ko-KR" altLang="en-US" sz="2000" dirty="0"/>
              <a:t> 하단처럼 </a:t>
            </a:r>
            <a:r>
              <a:rPr lang="ko-KR" altLang="en-US" sz="2000" dirty="0" err="1"/>
              <a:t>경고창</a:t>
            </a:r>
            <a:r>
              <a:rPr lang="ko-KR" altLang="en-US" sz="2000" dirty="0"/>
              <a:t> 표시</a:t>
            </a:r>
            <a:r>
              <a:rPr lang="en-US" altLang="ko-KR" sz="2000" dirty="0"/>
              <a:t>(</a:t>
            </a:r>
            <a:r>
              <a:rPr lang="ko-KR" altLang="en-US" sz="2000" dirty="0"/>
              <a:t>저장되어 있던 데이터가 삭제되기 때문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EE9CF18-07AA-9D24-68C7-FB56F4095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628" y="3512307"/>
            <a:ext cx="2671394" cy="150451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0B194DD-85FE-C49F-9157-6CA25B7AF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8815" y="3946510"/>
            <a:ext cx="2658450" cy="151093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F7B0B4B-13F1-B3E6-4608-595FCB71CB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513" y="2190157"/>
            <a:ext cx="2677752" cy="151093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DB41D8F-1E8A-6914-4C88-600F886FED7C}"/>
              </a:ext>
            </a:extLst>
          </p:cNvPr>
          <p:cNvSpPr txBox="1"/>
          <p:nvPr/>
        </p:nvSpPr>
        <p:spPr>
          <a:xfrm>
            <a:off x="1422917" y="3443668"/>
            <a:ext cx="31862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시작 시 표시되는 </a:t>
            </a:r>
            <a:r>
              <a:rPr lang="en-US" altLang="ko-KR" sz="2000" dirty="0" err="1"/>
              <a:t>StartEvent</a:t>
            </a:r>
            <a:r>
              <a:rPr lang="en-US" altLang="ko-KR" sz="2000" dirty="0"/>
              <a:t>. </a:t>
            </a:r>
            <a:r>
              <a:rPr lang="ko-KR" altLang="en-US" sz="2000" dirty="0"/>
              <a:t>캐릭터의 초기 방향성을 선택할 수 있는 이벤트</a:t>
            </a:r>
            <a:r>
              <a:rPr lang="en-US" altLang="ko-KR" sz="2000" dirty="0"/>
              <a:t>. </a:t>
            </a:r>
            <a:r>
              <a:rPr lang="ko-KR" altLang="en-US" sz="2000" dirty="0"/>
              <a:t>현재는 </a:t>
            </a:r>
            <a:r>
              <a:rPr lang="en-US" altLang="ko-KR" sz="2000" dirty="0" err="1"/>
              <a:t>MainStat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SubStat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MainWeapon</a:t>
            </a:r>
            <a:r>
              <a:rPr lang="ko-KR" altLang="en-US" sz="2000" dirty="0"/>
              <a:t>을 선택할 수 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0776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5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실행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825479" y="1307847"/>
            <a:ext cx="10697797" cy="3171785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C4C9CA-FF2A-9FA9-7B1E-C6740F416733}"/>
              </a:ext>
            </a:extLst>
          </p:cNvPr>
          <p:cNvSpPr txBox="1"/>
          <p:nvPr/>
        </p:nvSpPr>
        <p:spPr>
          <a:xfrm>
            <a:off x="3612155" y="5626905"/>
            <a:ext cx="4967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/>
              <a:t>MainPlay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 err="1"/>
              <a:t>EventStage</a:t>
            </a:r>
            <a:r>
              <a:rPr lang="en-US" altLang="ko-KR" sz="2000" dirty="0"/>
              <a:t> </a:t>
            </a:r>
            <a:r>
              <a:rPr lang="ko-KR" altLang="en-US" sz="2000" dirty="0"/>
              <a:t>화면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81A633F-E3A7-DBB1-296A-906146E09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720" y="905886"/>
            <a:ext cx="3071268" cy="172872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CA8023E-093F-DEC1-16B9-767FF1A9E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384" y="904954"/>
            <a:ext cx="3071269" cy="172971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75D7EE0-5D63-99DD-B11E-86D2F8D4C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720" y="3200681"/>
            <a:ext cx="3071267" cy="172246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59AEC43-247C-88F6-4B2F-99B899542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9240" y="4336497"/>
            <a:ext cx="2941552" cy="54509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3A53D24-D9D6-31AE-A47B-7A1BEA8034FC}"/>
              </a:ext>
            </a:extLst>
          </p:cNvPr>
          <p:cNvSpPr txBox="1"/>
          <p:nvPr/>
        </p:nvSpPr>
        <p:spPr>
          <a:xfrm>
            <a:off x="8065049" y="916094"/>
            <a:ext cx="25454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MainPlay</a:t>
            </a:r>
            <a:r>
              <a:rPr lang="ko-KR" altLang="en-US" sz="2000" dirty="0"/>
              <a:t>에선 원하는 행동을 선택할 수 있음</a:t>
            </a:r>
            <a:r>
              <a:rPr lang="en-US" altLang="ko-KR" sz="2000" dirty="0"/>
              <a:t>. Training </a:t>
            </a:r>
            <a:r>
              <a:rPr lang="ko-KR" altLang="en-US" sz="2000" dirty="0" err="1"/>
              <a:t>선택시</a:t>
            </a:r>
            <a:r>
              <a:rPr lang="ko-KR" altLang="en-US" sz="2000" dirty="0"/>
              <a:t> 우측처럼 원하는 </a:t>
            </a:r>
            <a:r>
              <a:rPr lang="en-US" altLang="ko-KR" sz="2000" dirty="0"/>
              <a:t>Stat</a:t>
            </a:r>
            <a:r>
              <a:rPr lang="ko-KR" altLang="en-US" sz="2000" dirty="0"/>
              <a:t>을 올릴 수 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F33B96-36B6-FE08-D123-3602BFBD9D65}"/>
              </a:ext>
            </a:extLst>
          </p:cNvPr>
          <p:cNvSpPr txBox="1"/>
          <p:nvPr/>
        </p:nvSpPr>
        <p:spPr>
          <a:xfrm>
            <a:off x="4803046" y="3207667"/>
            <a:ext cx="55592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</a:t>
            </a:r>
            <a:r>
              <a:rPr lang="ko-KR" altLang="en-US" sz="2000" dirty="0"/>
              <a:t> </a:t>
            </a:r>
            <a:r>
              <a:rPr lang="en-US" altLang="ko-KR" sz="2000" dirty="0" err="1"/>
              <a:t>EventStage</a:t>
            </a:r>
            <a:r>
              <a:rPr lang="ko-KR" altLang="en-US" sz="2000" dirty="0"/>
              <a:t>는 이전 </a:t>
            </a:r>
            <a:r>
              <a:rPr lang="en-US" altLang="ko-KR" sz="2000" dirty="0"/>
              <a:t>Stage</a:t>
            </a:r>
            <a:r>
              <a:rPr lang="ko-KR" altLang="en-US" sz="2000" dirty="0"/>
              <a:t>의 종류와 결과</a:t>
            </a:r>
            <a:r>
              <a:rPr lang="en-US" altLang="ko-KR" sz="2000" dirty="0"/>
              <a:t>, </a:t>
            </a:r>
            <a:r>
              <a:rPr lang="ko-KR" altLang="en-US" sz="2000" dirty="0"/>
              <a:t>그리고 </a:t>
            </a:r>
            <a:r>
              <a:rPr lang="en-US" altLang="ko-KR" sz="2000" dirty="0"/>
              <a:t>User</a:t>
            </a:r>
            <a:r>
              <a:rPr lang="ko-KR" altLang="en-US" sz="2000" dirty="0"/>
              <a:t>의 특정 </a:t>
            </a:r>
            <a:r>
              <a:rPr lang="en-US" altLang="ko-KR" sz="2000" dirty="0"/>
              <a:t>Stat</a:t>
            </a:r>
            <a:r>
              <a:rPr lang="ko-KR" altLang="en-US" sz="2000" dirty="0"/>
              <a:t>에 따라 </a:t>
            </a:r>
            <a:r>
              <a:rPr lang="ko-KR" altLang="en-US" sz="2000" dirty="0" err="1"/>
              <a:t>정해짐</a:t>
            </a:r>
            <a:r>
              <a:rPr lang="en-US" altLang="ko-KR" sz="2000" dirty="0"/>
              <a:t>. </a:t>
            </a:r>
            <a:r>
              <a:rPr lang="ko-KR" altLang="en-US" sz="2000" dirty="0"/>
              <a:t>아래의 선택지를 누를 시 각 선택지에 맞는 결과값 얻음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2430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5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실행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825479" y="1307847"/>
            <a:ext cx="10697797" cy="3171785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C4C9CA-FF2A-9FA9-7B1E-C6740F416733}"/>
              </a:ext>
            </a:extLst>
          </p:cNvPr>
          <p:cNvSpPr txBox="1"/>
          <p:nvPr/>
        </p:nvSpPr>
        <p:spPr>
          <a:xfrm>
            <a:off x="3556910" y="5749391"/>
            <a:ext cx="4967690" cy="404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/>
              <a:t>BattleStage</a:t>
            </a:r>
            <a:endParaRPr lang="ko-KR" altLang="en-US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0CBB9DC-624C-023F-020A-8F96FE7CD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534" y="957043"/>
            <a:ext cx="2938645" cy="164032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7FCA951-4D72-BAC9-A3B9-76E1AA901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256" y="951292"/>
            <a:ext cx="2971367" cy="16590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80863A2-5447-071D-36C0-EE0F07DC7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534" y="3026841"/>
            <a:ext cx="3556910" cy="200059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94EB5C7-9856-B726-D247-6537D0A5A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4413" y="2994596"/>
            <a:ext cx="3496163" cy="49536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3F941EB-2D43-16A6-8DE7-932D18854D2C}"/>
              </a:ext>
            </a:extLst>
          </p:cNvPr>
          <p:cNvSpPr txBox="1"/>
          <p:nvPr/>
        </p:nvSpPr>
        <p:spPr>
          <a:xfrm>
            <a:off x="8065049" y="916094"/>
            <a:ext cx="25454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MainPlay</a:t>
            </a:r>
            <a:r>
              <a:rPr lang="ko-KR" altLang="en-US" sz="2000" dirty="0"/>
              <a:t>에서 </a:t>
            </a:r>
            <a:r>
              <a:rPr lang="en-US" altLang="ko-KR" sz="2000" dirty="0"/>
              <a:t>Battle </a:t>
            </a:r>
            <a:r>
              <a:rPr lang="ko-KR" altLang="en-US" sz="2000" dirty="0" err="1"/>
              <a:t>선택시</a:t>
            </a:r>
            <a:r>
              <a:rPr lang="ko-KR" altLang="en-US" sz="2000" dirty="0"/>
              <a:t> 미리 정해져 있던 </a:t>
            </a:r>
            <a:r>
              <a:rPr lang="en-US" altLang="ko-KR" sz="2000" dirty="0"/>
              <a:t>Enemy</a:t>
            </a:r>
            <a:r>
              <a:rPr lang="ko-KR" altLang="en-US" sz="2000" dirty="0"/>
              <a:t>와 전투</a:t>
            </a:r>
            <a:r>
              <a:rPr lang="en-US" altLang="ko-KR" sz="2000" dirty="0"/>
              <a:t>. </a:t>
            </a:r>
            <a:r>
              <a:rPr lang="ko-KR" altLang="en-US" sz="2000" dirty="0"/>
              <a:t>전투 상황이 </a:t>
            </a:r>
            <a:r>
              <a:rPr lang="en-US" altLang="ko-KR" sz="2000" dirty="0"/>
              <a:t>Log</a:t>
            </a:r>
            <a:r>
              <a:rPr lang="ko-KR" altLang="en-US" sz="2000" dirty="0"/>
              <a:t>로 표시되고 최종 확률에 따라 승패가 결정 됨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8EA2F9-885B-A2F3-3B80-D6FE89AB4F70}"/>
              </a:ext>
            </a:extLst>
          </p:cNvPr>
          <p:cNvSpPr txBox="1"/>
          <p:nvPr/>
        </p:nvSpPr>
        <p:spPr>
          <a:xfrm>
            <a:off x="5138184" y="3375403"/>
            <a:ext cx="25454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BattleStage</a:t>
            </a:r>
            <a:r>
              <a:rPr lang="ko-KR" altLang="en-US" sz="2000" dirty="0"/>
              <a:t> 이후의 </a:t>
            </a:r>
            <a:r>
              <a:rPr lang="en-US" altLang="ko-KR" sz="2000" dirty="0" err="1"/>
              <a:t>EventStage</a:t>
            </a:r>
            <a:r>
              <a:rPr lang="en-US" altLang="ko-KR" sz="2000" dirty="0"/>
              <a:t>. Training</a:t>
            </a:r>
            <a:r>
              <a:rPr lang="ko-KR" altLang="en-US" sz="2000" dirty="0"/>
              <a:t> 이후와는 다른 </a:t>
            </a:r>
            <a:r>
              <a:rPr lang="en-US" altLang="ko-KR" sz="2000" dirty="0"/>
              <a:t>Event </a:t>
            </a:r>
            <a:r>
              <a:rPr lang="ko-KR" altLang="en-US" sz="2000" dirty="0"/>
              <a:t>로딩 함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9309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1918</TotalTime>
  <Words>1248</Words>
  <Application>Microsoft Office PowerPoint</Application>
  <PresentationFormat>와이드스크린</PresentationFormat>
  <Paragraphs>161</Paragraphs>
  <Slides>17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Pretendard</vt:lpstr>
      <vt:lpstr>Pretendard Black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Eun Hyeok Lee</cp:lastModifiedBy>
  <cp:revision>64</cp:revision>
  <dcterms:created xsi:type="dcterms:W3CDTF">2022-08-03T01:14:38Z</dcterms:created>
  <dcterms:modified xsi:type="dcterms:W3CDTF">2024-12-01T16:41:33Z</dcterms:modified>
</cp:coreProperties>
</file>